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74" r:id="rId5"/>
    <p:sldId id="298" r:id="rId6"/>
    <p:sldId id="257" r:id="rId7"/>
    <p:sldId id="258" r:id="rId8"/>
    <p:sldId id="261" r:id="rId9"/>
    <p:sldId id="308" r:id="rId10"/>
    <p:sldId id="260" r:id="rId11"/>
    <p:sldId id="262" r:id="rId12"/>
    <p:sldId id="268" r:id="rId13"/>
    <p:sldId id="264" r:id="rId14"/>
    <p:sldId id="266" r:id="rId15"/>
    <p:sldId id="270" r:id="rId16"/>
    <p:sldId id="271" r:id="rId17"/>
    <p:sldId id="307" r:id="rId18"/>
    <p:sldId id="293" r:id="rId19"/>
    <p:sldId id="263" r:id="rId20"/>
    <p:sldId id="272" r:id="rId21"/>
    <p:sldId id="30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7" autoAdjust="0"/>
    <p:restoredTop sz="82022" autoAdjust="0"/>
  </p:normalViewPr>
  <p:slideViewPr>
    <p:cSldViewPr snapToGrid="0">
      <p:cViewPr varScale="1">
        <p:scale>
          <a:sx n="129" d="100"/>
          <a:sy n="129" d="100"/>
        </p:scale>
        <p:origin x="103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F3EF74-B1EB-4121-AF78-3C357D90B445}" type="datetimeFigureOut">
              <a:rPr lang="en-AU" smtClean="0"/>
              <a:t>13/12/2024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7F022E-C5AC-48EA-917B-4535286D181D}" type="slidenum">
              <a:rPr lang="en-AU" smtClean="0"/>
              <a:t>‹#›</a:t>
            </a:fld>
            <a:endParaRPr lang="en-AU"/>
          </a:p>
        </p:txBody>
      </p:sp>
    </p:spTree>
    <p:extLst>
      <p:ext uri="{BB962C8B-B14F-4D97-AF65-F5344CB8AC3E}">
        <p14:creationId xmlns:p14="http://schemas.microsoft.com/office/powerpoint/2010/main" val="4149082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(2 minutes)</a:t>
            </a:r>
          </a:p>
          <a:p>
            <a:r>
              <a:rPr lang="en-AU" dirty="0"/>
              <a:t>-Introduction to the topic</a:t>
            </a:r>
          </a:p>
          <a:p>
            <a:r>
              <a:rPr lang="en-AU" dirty="0"/>
              <a:t>-Fact I am neither “pro” nor “anti” Generative AI, but have many different feelings.</a:t>
            </a:r>
          </a:p>
          <a:p>
            <a:r>
              <a:rPr lang="en-AU" dirty="0"/>
              <a:t>-The field is rapidly evolving, so things come in and out of fashion and relevance.</a:t>
            </a:r>
          </a:p>
        </p:txBody>
      </p:sp>
      <p:sp>
        <p:nvSpPr>
          <p:cNvPr id="4" name="Slide Number Placeholder 3"/>
          <p:cNvSpPr>
            <a:spLocks noGrp="1"/>
          </p:cNvSpPr>
          <p:nvPr>
            <p:ph type="sldNum" sz="quarter" idx="5"/>
          </p:nvPr>
        </p:nvSpPr>
        <p:spPr/>
        <p:txBody>
          <a:bodyPr/>
          <a:lstStyle/>
          <a:p>
            <a:fld id="{3F7F022E-C5AC-48EA-917B-4535286D181D}" type="slidenum">
              <a:rPr lang="en-AU" smtClean="0"/>
              <a:t>1</a:t>
            </a:fld>
            <a:endParaRPr lang="en-AU"/>
          </a:p>
        </p:txBody>
      </p:sp>
    </p:spTree>
    <p:extLst>
      <p:ext uri="{BB962C8B-B14F-4D97-AF65-F5344CB8AC3E}">
        <p14:creationId xmlns:p14="http://schemas.microsoft.com/office/powerpoint/2010/main" val="2018885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(2 minutes)</a:t>
            </a:r>
          </a:p>
        </p:txBody>
      </p:sp>
      <p:sp>
        <p:nvSpPr>
          <p:cNvPr id="4" name="Slide Number Placeholder 3"/>
          <p:cNvSpPr>
            <a:spLocks noGrp="1"/>
          </p:cNvSpPr>
          <p:nvPr>
            <p:ph type="sldNum" sz="quarter" idx="5"/>
          </p:nvPr>
        </p:nvSpPr>
        <p:spPr/>
        <p:txBody>
          <a:bodyPr/>
          <a:lstStyle/>
          <a:p>
            <a:fld id="{3F7F022E-C5AC-48EA-917B-4535286D181D}" type="slidenum">
              <a:rPr lang="en-AU" smtClean="0"/>
              <a:t>10</a:t>
            </a:fld>
            <a:endParaRPr lang="en-AU"/>
          </a:p>
        </p:txBody>
      </p:sp>
    </p:spTree>
    <p:extLst>
      <p:ext uri="{BB962C8B-B14F-4D97-AF65-F5344CB8AC3E}">
        <p14:creationId xmlns:p14="http://schemas.microsoft.com/office/powerpoint/2010/main" val="985027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(2 minutes)</a:t>
            </a:r>
          </a:p>
        </p:txBody>
      </p:sp>
      <p:sp>
        <p:nvSpPr>
          <p:cNvPr id="4" name="Slide Number Placeholder 3"/>
          <p:cNvSpPr>
            <a:spLocks noGrp="1"/>
          </p:cNvSpPr>
          <p:nvPr>
            <p:ph type="sldNum" sz="quarter" idx="5"/>
          </p:nvPr>
        </p:nvSpPr>
        <p:spPr/>
        <p:txBody>
          <a:bodyPr/>
          <a:lstStyle/>
          <a:p>
            <a:fld id="{3F7F022E-C5AC-48EA-917B-4535286D181D}" type="slidenum">
              <a:rPr lang="en-AU" smtClean="0"/>
              <a:t>11</a:t>
            </a:fld>
            <a:endParaRPr lang="en-AU"/>
          </a:p>
        </p:txBody>
      </p:sp>
    </p:spTree>
    <p:extLst>
      <p:ext uri="{BB962C8B-B14F-4D97-AF65-F5344CB8AC3E}">
        <p14:creationId xmlns:p14="http://schemas.microsoft.com/office/powerpoint/2010/main" val="3864192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(2 minutes)</a:t>
            </a:r>
          </a:p>
        </p:txBody>
      </p:sp>
      <p:sp>
        <p:nvSpPr>
          <p:cNvPr id="4" name="Slide Number Placeholder 3"/>
          <p:cNvSpPr>
            <a:spLocks noGrp="1"/>
          </p:cNvSpPr>
          <p:nvPr>
            <p:ph type="sldNum" sz="quarter" idx="5"/>
          </p:nvPr>
        </p:nvSpPr>
        <p:spPr/>
        <p:txBody>
          <a:bodyPr/>
          <a:lstStyle/>
          <a:p>
            <a:fld id="{3F7F022E-C5AC-48EA-917B-4535286D181D}" type="slidenum">
              <a:rPr lang="en-AU" smtClean="0"/>
              <a:t>12</a:t>
            </a:fld>
            <a:endParaRPr lang="en-AU"/>
          </a:p>
        </p:txBody>
      </p:sp>
    </p:spTree>
    <p:extLst>
      <p:ext uri="{BB962C8B-B14F-4D97-AF65-F5344CB8AC3E}">
        <p14:creationId xmlns:p14="http://schemas.microsoft.com/office/powerpoint/2010/main" val="1754833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(2 minutes)</a:t>
            </a:r>
          </a:p>
        </p:txBody>
      </p:sp>
      <p:sp>
        <p:nvSpPr>
          <p:cNvPr id="4" name="Slide Number Placeholder 3"/>
          <p:cNvSpPr>
            <a:spLocks noGrp="1"/>
          </p:cNvSpPr>
          <p:nvPr>
            <p:ph type="sldNum" sz="quarter" idx="5"/>
          </p:nvPr>
        </p:nvSpPr>
        <p:spPr/>
        <p:txBody>
          <a:bodyPr/>
          <a:lstStyle/>
          <a:p>
            <a:fld id="{3F7F022E-C5AC-48EA-917B-4535286D181D}" type="slidenum">
              <a:rPr lang="en-AU" smtClean="0"/>
              <a:t>13</a:t>
            </a:fld>
            <a:endParaRPr lang="en-AU"/>
          </a:p>
        </p:txBody>
      </p:sp>
    </p:spTree>
    <p:extLst>
      <p:ext uri="{BB962C8B-B14F-4D97-AF65-F5344CB8AC3E}">
        <p14:creationId xmlns:p14="http://schemas.microsoft.com/office/powerpoint/2010/main" val="2760449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(2 minutes)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7F022E-C5AC-48EA-917B-4535286D181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0442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(1 minute)</a:t>
            </a:r>
          </a:p>
        </p:txBody>
      </p:sp>
      <p:sp>
        <p:nvSpPr>
          <p:cNvPr id="4" name="Slide Number Placeholder 3"/>
          <p:cNvSpPr>
            <a:spLocks noGrp="1"/>
          </p:cNvSpPr>
          <p:nvPr>
            <p:ph type="sldNum" sz="quarter" idx="5"/>
          </p:nvPr>
        </p:nvSpPr>
        <p:spPr/>
        <p:txBody>
          <a:bodyPr/>
          <a:lstStyle/>
          <a:p>
            <a:fld id="{3F7F022E-C5AC-48EA-917B-4535286D181D}" type="slidenum">
              <a:rPr lang="en-AU" smtClean="0"/>
              <a:t>16</a:t>
            </a:fld>
            <a:endParaRPr lang="en-AU"/>
          </a:p>
        </p:txBody>
      </p:sp>
    </p:spTree>
    <p:extLst>
      <p:ext uri="{BB962C8B-B14F-4D97-AF65-F5344CB8AC3E}">
        <p14:creationId xmlns:p14="http://schemas.microsoft.com/office/powerpoint/2010/main" val="1847210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(1 minute)</a:t>
            </a:r>
          </a:p>
        </p:txBody>
      </p:sp>
      <p:sp>
        <p:nvSpPr>
          <p:cNvPr id="4" name="Slide Number Placeholder 3"/>
          <p:cNvSpPr>
            <a:spLocks noGrp="1"/>
          </p:cNvSpPr>
          <p:nvPr>
            <p:ph type="sldNum" sz="quarter" idx="5"/>
          </p:nvPr>
        </p:nvSpPr>
        <p:spPr/>
        <p:txBody>
          <a:bodyPr/>
          <a:lstStyle/>
          <a:p>
            <a:fld id="{3F7F022E-C5AC-48EA-917B-4535286D181D}" type="slidenum">
              <a:rPr lang="en-AU" smtClean="0"/>
              <a:t>17</a:t>
            </a:fld>
            <a:endParaRPr lang="en-AU"/>
          </a:p>
        </p:txBody>
      </p:sp>
    </p:spTree>
    <p:extLst>
      <p:ext uri="{BB962C8B-B14F-4D97-AF65-F5344CB8AC3E}">
        <p14:creationId xmlns:p14="http://schemas.microsoft.com/office/powerpoint/2010/main" val="2621849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(1 minute)</a:t>
            </a:r>
          </a:p>
        </p:txBody>
      </p:sp>
      <p:sp>
        <p:nvSpPr>
          <p:cNvPr id="4" name="Slide Number Placeholder 3"/>
          <p:cNvSpPr>
            <a:spLocks noGrp="1"/>
          </p:cNvSpPr>
          <p:nvPr>
            <p:ph type="sldNum" sz="quarter" idx="5"/>
          </p:nvPr>
        </p:nvSpPr>
        <p:spPr/>
        <p:txBody>
          <a:bodyPr/>
          <a:lstStyle/>
          <a:p>
            <a:fld id="{3F7F022E-C5AC-48EA-917B-4535286D181D}" type="slidenum">
              <a:rPr lang="en-AU" smtClean="0"/>
              <a:t>18</a:t>
            </a:fld>
            <a:endParaRPr lang="en-AU"/>
          </a:p>
        </p:txBody>
      </p:sp>
    </p:spTree>
    <p:extLst>
      <p:ext uri="{BB962C8B-B14F-4D97-AF65-F5344CB8AC3E}">
        <p14:creationId xmlns:p14="http://schemas.microsoft.com/office/powerpoint/2010/main" val="1441377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(1 minute)</a:t>
            </a:r>
            <a:br>
              <a:rPr lang="en-AU" dirty="0"/>
            </a:br>
            <a:r>
              <a:rPr lang="en-AU" dirty="0"/>
              <a:t>-Lead in for the workshop.</a:t>
            </a:r>
          </a:p>
        </p:txBody>
      </p:sp>
      <p:sp>
        <p:nvSpPr>
          <p:cNvPr id="4" name="Slide Number Placeholder 3"/>
          <p:cNvSpPr>
            <a:spLocks noGrp="1"/>
          </p:cNvSpPr>
          <p:nvPr>
            <p:ph type="sldNum" sz="quarter" idx="5"/>
          </p:nvPr>
        </p:nvSpPr>
        <p:spPr/>
        <p:txBody>
          <a:bodyPr/>
          <a:lstStyle/>
          <a:p>
            <a:fld id="{3F7F022E-C5AC-48EA-917B-4535286D181D}" type="slidenum">
              <a:rPr lang="en-AU" smtClean="0"/>
              <a:t>2</a:t>
            </a:fld>
            <a:endParaRPr lang="en-AU"/>
          </a:p>
        </p:txBody>
      </p:sp>
    </p:spTree>
    <p:extLst>
      <p:ext uri="{BB962C8B-B14F-4D97-AF65-F5344CB8AC3E}">
        <p14:creationId xmlns:p14="http://schemas.microsoft.com/office/powerpoint/2010/main" val="2169496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(1 minute)</a:t>
            </a:r>
          </a:p>
        </p:txBody>
      </p:sp>
      <p:sp>
        <p:nvSpPr>
          <p:cNvPr id="4" name="Slide Number Placeholder 3"/>
          <p:cNvSpPr>
            <a:spLocks noGrp="1"/>
          </p:cNvSpPr>
          <p:nvPr>
            <p:ph type="sldNum" sz="quarter" idx="5"/>
          </p:nvPr>
        </p:nvSpPr>
        <p:spPr/>
        <p:txBody>
          <a:bodyPr/>
          <a:lstStyle/>
          <a:p>
            <a:fld id="{3F7F022E-C5AC-48EA-917B-4535286D181D}" type="slidenum">
              <a:rPr lang="en-AU" smtClean="0"/>
              <a:t>3</a:t>
            </a:fld>
            <a:endParaRPr lang="en-AU"/>
          </a:p>
        </p:txBody>
      </p:sp>
    </p:spTree>
    <p:extLst>
      <p:ext uri="{BB962C8B-B14F-4D97-AF65-F5344CB8AC3E}">
        <p14:creationId xmlns:p14="http://schemas.microsoft.com/office/powerpoint/2010/main" val="3464087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(1 minute)</a:t>
            </a:r>
          </a:p>
        </p:txBody>
      </p:sp>
      <p:sp>
        <p:nvSpPr>
          <p:cNvPr id="4" name="Slide Number Placeholder 3"/>
          <p:cNvSpPr>
            <a:spLocks noGrp="1"/>
          </p:cNvSpPr>
          <p:nvPr>
            <p:ph type="sldNum" sz="quarter" idx="5"/>
          </p:nvPr>
        </p:nvSpPr>
        <p:spPr/>
        <p:txBody>
          <a:bodyPr/>
          <a:lstStyle/>
          <a:p>
            <a:fld id="{3F7F022E-C5AC-48EA-917B-4535286D181D}" type="slidenum">
              <a:rPr lang="en-AU" smtClean="0"/>
              <a:t>4</a:t>
            </a:fld>
            <a:endParaRPr lang="en-AU"/>
          </a:p>
        </p:txBody>
      </p:sp>
    </p:spTree>
    <p:extLst>
      <p:ext uri="{BB962C8B-B14F-4D97-AF65-F5344CB8AC3E}">
        <p14:creationId xmlns:p14="http://schemas.microsoft.com/office/powerpoint/2010/main" val="2361156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(2 minutes)</a:t>
            </a:r>
          </a:p>
        </p:txBody>
      </p:sp>
      <p:sp>
        <p:nvSpPr>
          <p:cNvPr id="4" name="Slide Number Placeholder 3"/>
          <p:cNvSpPr>
            <a:spLocks noGrp="1"/>
          </p:cNvSpPr>
          <p:nvPr>
            <p:ph type="sldNum" sz="quarter" idx="5"/>
          </p:nvPr>
        </p:nvSpPr>
        <p:spPr/>
        <p:txBody>
          <a:bodyPr/>
          <a:lstStyle/>
          <a:p>
            <a:fld id="{3F7F022E-C5AC-48EA-917B-4535286D181D}" type="slidenum">
              <a:rPr lang="en-AU" smtClean="0"/>
              <a:t>5</a:t>
            </a:fld>
            <a:endParaRPr lang="en-AU"/>
          </a:p>
        </p:txBody>
      </p:sp>
    </p:spTree>
    <p:extLst>
      <p:ext uri="{BB962C8B-B14F-4D97-AF65-F5344CB8AC3E}">
        <p14:creationId xmlns:p14="http://schemas.microsoft.com/office/powerpoint/2010/main" val="4026281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(2 minutes)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7F022E-C5AC-48EA-917B-4535286D181D}"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2219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(1 minute)</a:t>
            </a:r>
          </a:p>
        </p:txBody>
      </p:sp>
      <p:sp>
        <p:nvSpPr>
          <p:cNvPr id="4" name="Slide Number Placeholder 3"/>
          <p:cNvSpPr>
            <a:spLocks noGrp="1"/>
          </p:cNvSpPr>
          <p:nvPr>
            <p:ph type="sldNum" sz="quarter" idx="5"/>
          </p:nvPr>
        </p:nvSpPr>
        <p:spPr/>
        <p:txBody>
          <a:bodyPr/>
          <a:lstStyle/>
          <a:p>
            <a:fld id="{3F7F022E-C5AC-48EA-917B-4535286D181D}" type="slidenum">
              <a:rPr lang="en-AU" smtClean="0"/>
              <a:t>7</a:t>
            </a:fld>
            <a:endParaRPr lang="en-AU"/>
          </a:p>
        </p:txBody>
      </p:sp>
    </p:spTree>
    <p:extLst>
      <p:ext uri="{BB962C8B-B14F-4D97-AF65-F5344CB8AC3E}">
        <p14:creationId xmlns:p14="http://schemas.microsoft.com/office/powerpoint/2010/main" val="240715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(1 minute)</a:t>
            </a:r>
          </a:p>
        </p:txBody>
      </p:sp>
      <p:sp>
        <p:nvSpPr>
          <p:cNvPr id="4" name="Slide Number Placeholder 3"/>
          <p:cNvSpPr>
            <a:spLocks noGrp="1"/>
          </p:cNvSpPr>
          <p:nvPr>
            <p:ph type="sldNum" sz="quarter" idx="5"/>
          </p:nvPr>
        </p:nvSpPr>
        <p:spPr/>
        <p:txBody>
          <a:bodyPr/>
          <a:lstStyle/>
          <a:p>
            <a:fld id="{3F7F022E-C5AC-48EA-917B-4535286D181D}" type="slidenum">
              <a:rPr lang="en-AU" smtClean="0"/>
              <a:t>8</a:t>
            </a:fld>
            <a:endParaRPr lang="en-AU"/>
          </a:p>
        </p:txBody>
      </p:sp>
    </p:spTree>
    <p:extLst>
      <p:ext uri="{BB962C8B-B14F-4D97-AF65-F5344CB8AC3E}">
        <p14:creationId xmlns:p14="http://schemas.microsoft.com/office/powerpoint/2010/main" val="2552528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(1 minute)</a:t>
            </a:r>
          </a:p>
        </p:txBody>
      </p:sp>
      <p:sp>
        <p:nvSpPr>
          <p:cNvPr id="4" name="Slide Number Placeholder 3"/>
          <p:cNvSpPr>
            <a:spLocks noGrp="1"/>
          </p:cNvSpPr>
          <p:nvPr>
            <p:ph type="sldNum" sz="quarter" idx="5"/>
          </p:nvPr>
        </p:nvSpPr>
        <p:spPr/>
        <p:txBody>
          <a:bodyPr/>
          <a:lstStyle/>
          <a:p>
            <a:fld id="{3F7F022E-C5AC-48EA-917B-4535286D181D}" type="slidenum">
              <a:rPr lang="en-AU" smtClean="0"/>
              <a:t>9</a:t>
            </a:fld>
            <a:endParaRPr lang="en-AU"/>
          </a:p>
        </p:txBody>
      </p:sp>
    </p:spTree>
    <p:extLst>
      <p:ext uri="{BB962C8B-B14F-4D97-AF65-F5344CB8AC3E}">
        <p14:creationId xmlns:p14="http://schemas.microsoft.com/office/powerpoint/2010/main" val="3027323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41724-617F-424F-B197-217EE295C0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9D92B9BC-EDA7-4EC7-BEB4-ACE05391A4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F8060CB4-D9D3-427E-A503-09E6526D1322}"/>
              </a:ext>
            </a:extLst>
          </p:cNvPr>
          <p:cNvSpPr>
            <a:spLocks noGrp="1"/>
          </p:cNvSpPr>
          <p:nvPr>
            <p:ph type="dt" sz="half" idx="10"/>
          </p:nvPr>
        </p:nvSpPr>
        <p:spPr/>
        <p:txBody>
          <a:bodyPr/>
          <a:lstStyle/>
          <a:p>
            <a:fld id="{1B73219A-3FA8-419B-882E-E0ECE0CCD6A9}" type="datetimeFigureOut">
              <a:rPr lang="en-AU" smtClean="0"/>
              <a:t>13/12/2024</a:t>
            </a:fld>
            <a:endParaRPr lang="en-AU"/>
          </a:p>
        </p:txBody>
      </p:sp>
      <p:sp>
        <p:nvSpPr>
          <p:cNvPr id="5" name="Footer Placeholder 4">
            <a:extLst>
              <a:ext uri="{FF2B5EF4-FFF2-40B4-BE49-F238E27FC236}">
                <a16:creationId xmlns:a16="http://schemas.microsoft.com/office/drawing/2014/main" id="{C64BB905-A84C-48BB-8D01-6BBE571A3F7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E206C5F-D8AD-43F1-9A91-3BAE2656DA82}"/>
              </a:ext>
            </a:extLst>
          </p:cNvPr>
          <p:cNvSpPr>
            <a:spLocks noGrp="1"/>
          </p:cNvSpPr>
          <p:nvPr>
            <p:ph type="sldNum" sz="quarter" idx="12"/>
          </p:nvPr>
        </p:nvSpPr>
        <p:spPr/>
        <p:txBody>
          <a:bodyPr/>
          <a:lstStyle/>
          <a:p>
            <a:fld id="{88CFECBB-A9CF-45F7-88D1-1AAC590C4C64}" type="slidenum">
              <a:rPr lang="en-AU" smtClean="0"/>
              <a:t>‹#›</a:t>
            </a:fld>
            <a:endParaRPr lang="en-AU"/>
          </a:p>
        </p:txBody>
      </p:sp>
    </p:spTree>
    <p:extLst>
      <p:ext uri="{BB962C8B-B14F-4D97-AF65-F5344CB8AC3E}">
        <p14:creationId xmlns:p14="http://schemas.microsoft.com/office/powerpoint/2010/main" val="479788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9881-BB05-40FE-980B-AE1E15FC428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61F6120-2EF2-4CB4-9CBC-D518CE07212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49DAA5A-222D-4087-835A-F53BBD7AB303}"/>
              </a:ext>
            </a:extLst>
          </p:cNvPr>
          <p:cNvSpPr>
            <a:spLocks noGrp="1"/>
          </p:cNvSpPr>
          <p:nvPr>
            <p:ph type="dt" sz="half" idx="10"/>
          </p:nvPr>
        </p:nvSpPr>
        <p:spPr/>
        <p:txBody>
          <a:bodyPr/>
          <a:lstStyle/>
          <a:p>
            <a:fld id="{1B73219A-3FA8-419B-882E-E0ECE0CCD6A9}" type="datetimeFigureOut">
              <a:rPr lang="en-AU" smtClean="0"/>
              <a:t>13/12/2024</a:t>
            </a:fld>
            <a:endParaRPr lang="en-AU"/>
          </a:p>
        </p:txBody>
      </p:sp>
      <p:sp>
        <p:nvSpPr>
          <p:cNvPr id="5" name="Footer Placeholder 4">
            <a:extLst>
              <a:ext uri="{FF2B5EF4-FFF2-40B4-BE49-F238E27FC236}">
                <a16:creationId xmlns:a16="http://schemas.microsoft.com/office/drawing/2014/main" id="{9E477497-0D97-4BEC-A0E5-B7932E06025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DFB885D-F2AB-45CF-A814-E9AAB85E058F}"/>
              </a:ext>
            </a:extLst>
          </p:cNvPr>
          <p:cNvSpPr>
            <a:spLocks noGrp="1"/>
          </p:cNvSpPr>
          <p:nvPr>
            <p:ph type="sldNum" sz="quarter" idx="12"/>
          </p:nvPr>
        </p:nvSpPr>
        <p:spPr/>
        <p:txBody>
          <a:bodyPr/>
          <a:lstStyle/>
          <a:p>
            <a:fld id="{88CFECBB-A9CF-45F7-88D1-1AAC590C4C64}" type="slidenum">
              <a:rPr lang="en-AU" smtClean="0"/>
              <a:t>‹#›</a:t>
            </a:fld>
            <a:endParaRPr lang="en-AU"/>
          </a:p>
        </p:txBody>
      </p:sp>
    </p:spTree>
    <p:extLst>
      <p:ext uri="{BB962C8B-B14F-4D97-AF65-F5344CB8AC3E}">
        <p14:creationId xmlns:p14="http://schemas.microsoft.com/office/powerpoint/2010/main" val="1494139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3F0F92-7C36-43E8-B282-B089C3F58C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6175C8E-2951-46CC-B949-9390FA9FA37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2119E0F-4443-42A6-97C5-528995E371F9}"/>
              </a:ext>
            </a:extLst>
          </p:cNvPr>
          <p:cNvSpPr>
            <a:spLocks noGrp="1"/>
          </p:cNvSpPr>
          <p:nvPr>
            <p:ph type="dt" sz="half" idx="10"/>
          </p:nvPr>
        </p:nvSpPr>
        <p:spPr/>
        <p:txBody>
          <a:bodyPr/>
          <a:lstStyle/>
          <a:p>
            <a:fld id="{1B73219A-3FA8-419B-882E-E0ECE0CCD6A9}" type="datetimeFigureOut">
              <a:rPr lang="en-AU" smtClean="0"/>
              <a:t>13/12/2024</a:t>
            </a:fld>
            <a:endParaRPr lang="en-AU"/>
          </a:p>
        </p:txBody>
      </p:sp>
      <p:sp>
        <p:nvSpPr>
          <p:cNvPr id="5" name="Footer Placeholder 4">
            <a:extLst>
              <a:ext uri="{FF2B5EF4-FFF2-40B4-BE49-F238E27FC236}">
                <a16:creationId xmlns:a16="http://schemas.microsoft.com/office/drawing/2014/main" id="{40EC626B-685C-46B1-9077-7D55E5BBEA7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8D1198D-D4EC-4342-90D8-E614DD09C212}"/>
              </a:ext>
            </a:extLst>
          </p:cNvPr>
          <p:cNvSpPr>
            <a:spLocks noGrp="1"/>
          </p:cNvSpPr>
          <p:nvPr>
            <p:ph type="sldNum" sz="quarter" idx="12"/>
          </p:nvPr>
        </p:nvSpPr>
        <p:spPr/>
        <p:txBody>
          <a:bodyPr/>
          <a:lstStyle/>
          <a:p>
            <a:fld id="{88CFECBB-A9CF-45F7-88D1-1AAC590C4C64}" type="slidenum">
              <a:rPr lang="en-AU" smtClean="0"/>
              <a:t>‹#›</a:t>
            </a:fld>
            <a:endParaRPr lang="en-AU"/>
          </a:p>
        </p:txBody>
      </p:sp>
    </p:spTree>
    <p:extLst>
      <p:ext uri="{BB962C8B-B14F-4D97-AF65-F5344CB8AC3E}">
        <p14:creationId xmlns:p14="http://schemas.microsoft.com/office/powerpoint/2010/main" val="2032433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7D8C6-D57A-459F-8859-64BAAB199E2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B2D2CB3-197D-4675-9E48-7AE22DAE8F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5F4DA66-A041-4F46-A6D3-278A645F32F8}"/>
              </a:ext>
            </a:extLst>
          </p:cNvPr>
          <p:cNvSpPr>
            <a:spLocks noGrp="1"/>
          </p:cNvSpPr>
          <p:nvPr>
            <p:ph type="dt" sz="half" idx="10"/>
          </p:nvPr>
        </p:nvSpPr>
        <p:spPr/>
        <p:txBody>
          <a:bodyPr/>
          <a:lstStyle/>
          <a:p>
            <a:fld id="{1B73219A-3FA8-419B-882E-E0ECE0CCD6A9}" type="datetimeFigureOut">
              <a:rPr lang="en-AU" smtClean="0"/>
              <a:t>13/12/2024</a:t>
            </a:fld>
            <a:endParaRPr lang="en-AU"/>
          </a:p>
        </p:txBody>
      </p:sp>
      <p:sp>
        <p:nvSpPr>
          <p:cNvPr id="5" name="Footer Placeholder 4">
            <a:extLst>
              <a:ext uri="{FF2B5EF4-FFF2-40B4-BE49-F238E27FC236}">
                <a16:creationId xmlns:a16="http://schemas.microsoft.com/office/drawing/2014/main" id="{ABC14242-7490-4A16-AA04-3E4DB830DB7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3E088B6-6A49-4105-9F6A-513E6558B92F}"/>
              </a:ext>
            </a:extLst>
          </p:cNvPr>
          <p:cNvSpPr>
            <a:spLocks noGrp="1"/>
          </p:cNvSpPr>
          <p:nvPr>
            <p:ph type="sldNum" sz="quarter" idx="12"/>
          </p:nvPr>
        </p:nvSpPr>
        <p:spPr/>
        <p:txBody>
          <a:bodyPr/>
          <a:lstStyle/>
          <a:p>
            <a:fld id="{88CFECBB-A9CF-45F7-88D1-1AAC590C4C64}" type="slidenum">
              <a:rPr lang="en-AU" smtClean="0"/>
              <a:t>‹#›</a:t>
            </a:fld>
            <a:endParaRPr lang="en-AU"/>
          </a:p>
        </p:txBody>
      </p:sp>
    </p:spTree>
    <p:extLst>
      <p:ext uri="{BB962C8B-B14F-4D97-AF65-F5344CB8AC3E}">
        <p14:creationId xmlns:p14="http://schemas.microsoft.com/office/powerpoint/2010/main" val="4242193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79D81-C6CA-41D3-B9B7-B986F20B37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64347099-443C-4509-898F-CB56E234F9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7D27693-69E9-490D-B100-D1E6EB60EC04}"/>
              </a:ext>
            </a:extLst>
          </p:cNvPr>
          <p:cNvSpPr>
            <a:spLocks noGrp="1"/>
          </p:cNvSpPr>
          <p:nvPr>
            <p:ph type="dt" sz="half" idx="10"/>
          </p:nvPr>
        </p:nvSpPr>
        <p:spPr/>
        <p:txBody>
          <a:bodyPr/>
          <a:lstStyle/>
          <a:p>
            <a:fld id="{1B73219A-3FA8-419B-882E-E0ECE0CCD6A9}" type="datetimeFigureOut">
              <a:rPr lang="en-AU" smtClean="0"/>
              <a:t>13/12/2024</a:t>
            </a:fld>
            <a:endParaRPr lang="en-AU"/>
          </a:p>
        </p:txBody>
      </p:sp>
      <p:sp>
        <p:nvSpPr>
          <p:cNvPr id="5" name="Footer Placeholder 4">
            <a:extLst>
              <a:ext uri="{FF2B5EF4-FFF2-40B4-BE49-F238E27FC236}">
                <a16:creationId xmlns:a16="http://schemas.microsoft.com/office/drawing/2014/main" id="{003A9FAF-E13E-4482-A58A-600C8625998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30F3F04-0485-454E-B79D-C5483B2D445F}"/>
              </a:ext>
            </a:extLst>
          </p:cNvPr>
          <p:cNvSpPr>
            <a:spLocks noGrp="1"/>
          </p:cNvSpPr>
          <p:nvPr>
            <p:ph type="sldNum" sz="quarter" idx="12"/>
          </p:nvPr>
        </p:nvSpPr>
        <p:spPr/>
        <p:txBody>
          <a:bodyPr/>
          <a:lstStyle/>
          <a:p>
            <a:fld id="{88CFECBB-A9CF-45F7-88D1-1AAC590C4C64}" type="slidenum">
              <a:rPr lang="en-AU" smtClean="0"/>
              <a:t>‹#›</a:t>
            </a:fld>
            <a:endParaRPr lang="en-AU"/>
          </a:p>
        </p:txBody>
      </p:sp>
    </p:spTree>
    <p:extLst>
      <p:ext uri="{BB962C8B-B14F-4D97-AF65-F5344CB8AC3E}">
        <p14:creationId xmlns:p14="http://schemas.microsoft.com/office/powerpoint/2010/main" val="2127831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DB0AB-AD41-4375-A762-FF63BAE013D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8E4FCE8-B5B5-4A01-A7F4-16BB8F75C5D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682B2FB7-BB96-43C5-B631-EBA9314B872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172DA1E-9725-48FB-9894-3BCE1150D158}"/>
              </a:ext>
            </a:extLst>
          </p:cNvPr>
          <p:cNvSpPr>
            <a:spLocks noGrp="1"/>
          </p:cNvSpPr>
          <p:nvPr>
            <p:ph type="dt" sz="half" idx="10"/>
          </p:nvPr>
        </p:nvSpPr>
        <p:spPr/>
        <p:txBody>
          <a:bodyPr/>
          <a:lstStyle/>
          <a:p>
            <a:fld id="{1B73219A-3FA8-419B-882E-E0ECE0CCD6A9}" type="datetimeFigureOut">
              <a:rPr lang="en-AU" smtClean="0"/>
              <a:t>13/12/2024</a:t>
            </a:fld>
            <a:endParaRPr lang="en-AU"/>
          </a:p>
        </p:txBody>
      </p:sp>
      <p:sp>
        <p:nvSpPr>
          <p:cNvPr id="6" name="Footer Placeholder 5">
            <a:extLst>
              <a:ext uri="{FF2B5EF4-FFF2-40B4-BE49-F238E27FC236}">
                <a16:creationId xmlns:a16="http://schemas.microsoft.com/office/drawing/2014/main" id="{FA98D5A5-EFE0-4E75-9ED3-E95223A6B47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70D1F9B-B0D2-4479-9497-FB0112BF3073}"/>
              </a:ext>
            </a:extLst>
          </p:cNvPr>
          <p:cNvSpPr>
            <a:spLocks noGrp="1"/>
          </p:cNvSpPr>
          <p:nvPr>
            <p:ph type="sldNum" sz="quarter" idx="12"/>
          </p:nvPr>
        </p:nvSpPr>
        <p:spPr/>
        <p:txBody>
          <a:bodyPr/>
          <a:lstStyle/>
          <a:p>
            <a:fld id="{88CFECBB-A9CF-45F7-88D1-1AAC590C4C64}" type="slidenum">
              <a:rPr lang="en-AU" smtClean="0"/>
              <a:t>‹#›</a:t>
            </a:fld>
            <a:endParaRPr lang="en-AU"/>
          </a:p>
        </p:txBody>
      </p:sp>
    </p:spTree>
    <p:extLst>
      <p:ext uri="{BB962C8B-B14F-4D97-AF65-F5344CB8AC3E}">
        <p14:creationId xmlns:p14="http://schemas.microsoft.com/office/powerpoint/2010/main" val="1786720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7403E-9CBB-4956-BC70-AA583FF2E026}"/>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99EBB8A-85AB-4DBE-833D-F2046746A9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A4CE232-F888-47FB-82A6-886F2DE3190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28E5D7F-A29D-433A-832B-4AB811702E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B38FE46-F25F-416C-846A-AEF472B33CD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6C2D2F82-2FAB-4D21-AB34-78C6A9240690}"/>
              </a:ext>
            </a:extLst>
          </p:cNvPr>
          <p:cNvSpPr>
            <a:spLocks noGrp="1"/>
          </p:cNvSpPr>
          <p:nvPr>
            <p:ph type="dt" sz="half" idx="10"/>
          </p:nvPr>
        </p:nvSpPr>
        <p:spPr/>
        <p:txBody>
          <a:bodyPr/>
          <a:lstStyle/>
          <a:p>
            <a:fld id="{1B73219A-3FA8-419B-882E-E0ECE0CCD6A9}" type="datetimeFigureOut">
              <a:rPr lang="en-AU" smtClean="0"/>
              <a:t>13/12/2024</a:t>
            </a:fld>
            <a:endParaRPr lang="en-AU"/>
          </a:p>
        </p:txBody>
      </p:sp>
      <p:sp>
        <p:nvSpPr>
          <p:cNvPr id="8" name="Footer Placeholder 7">
            <a:extLst>
              <a:ext uri="{FF2B5EF4-FFF2-40B4-BE49-F238E27FC236}">
                <a16:creationId xmlns:a16="http://schemas.microsoft.com/office/drawing/2014/main" id="{386C5AFF-C0EA-4F1D-9B84-97257944137B}"/>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0DA764F5-509B-438C-9CE2-716DCA0D830A}"/>
              </a:ext>
            </a:extLst>
          </p:cNvPr>
          <p:cNvSpPr>
            <a:spLocks noGrp="1"/>
          </p:cNvSpPr>
          <p:nvPr>
            <p:ph type="sldNum" sz="quarter" idx="12"/>
          </p:nvPr>
        </p:nvSpPr>
        <p:spPr/>
        <p:txBody>
          <a:bodyPr/>
          <a:lstStyle/>
          <a:p>
            <a:fld id="{88CFECBB-A9CF-45F7-88D1-1AAC590C4C64}" type="slidenum">
              <a:rPr lang="en-AU" smtClean="0"/>
              <a:t>‹#›</a:t>
            </a:fld>
            <a:endParaRPr lang="en-AU"/>
          </a:p>
        </p:txBody>
      </p:sp>
    </p:spTree>
    <p:extLst>
      <p:ext uri="{BB962C8B-B14F-4D97-AF65-F5344CB8AC3E}">
        <p14:creationId xmlns:p14="http://schemas.microsoft.com/office/powerpoint/2010/main" val="1040790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EC14B-B0BC-410E-9684-BF4B5256F94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F28AF35-26A4-4E9E-B289-6329E840DED8}"/>
              </a:ext>
            </a:extLst>
          </p:cNvPr>
          <p:cNvSpPr>
            <a:spLocks noGrp="1"/>
          </p:cNvSpPr>
          <p:nvPr>
            <p:ph type="dt" sz="half" idx="10"/>
          </p:nvPr>
        </p:nvSpPr>
        <p:spPr/>
        <p:txBody>
          <a:bodyPr/>
          <a:lstStyle/>
          <a:p>
            <a:fld id="{1B73219A-3FA8-419B-882E-E0ECE0CCD6A9}" type="datetimeFigureOut">
              <a:rPr lang="en-AU" smtClean="0"/>
              <a:t>13/12/2024</a:t>
            </a:fld>
            <a:endParaRPr lang="en-AU"/>
          </a:p>
        </p:txBody>
      </p:sp>
      <p:sp>
        <p:nvSpPr>
          <p:cNvPr id="4" name="Footer Placeholder 3">
            <a:extLst>
              <a:ext uri="{FF2B5EF4-FFF2-40B4-BE49-F238E27FC236}">
                <a16:creationId xmlns:a16="http://schemas.microsoft.com/office/drawing/2014/main" id="{69DBA211-1595-498A-BB59-6C31AB2267E9}"/>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7EEEF5B-D5B1-4A16-B899-49067D3B3BB7}"/>
              </a:ext>
            </a:extLst>
          </p:cNvPr>
          <p:cNvSpPr>
            <a:spLocks noGrp="1"/>
          </p:cNvSpPr>
          <p:nvPr>
            <p:ph type="sldNum" sz="quarter" idx="12"/>
          </p:nvPr>
        </p:nvSpPr>
        <p:spPr/>
        <p:txBody>
          <a:bodyPr/>
          <a:lstStyle/>
          <a:p>
            <a:fld id="{88CFECBB-A9CF-45F7-88D1-1AAC590C4C64}" type="slidenum">
              <a:rPr lang="en-AU" smtClean="0"/>
              <a:t>‹#›</a:t>
            </a:fld>
            <a:endParaRPr lang="en-AU"/>
          </a:p>
        </p:txBody>
      </p:sp>
    </p:spTree>
    <p:extLst>
      <p:ext uri="{BB962C8B-B14F-4D97-AF65-F5344CB8AC3E}">
        <p14:creationId xmlns:p14="http://schemas.microsoft.com/office/powerpoint/2010/main" val="1610395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C23B6D-6330-430B-839C-973DF3B38845}"/>
              </a:ext>
            </a:extLst>
          </p:cNvPr>
          <p:cNvSpPr>
            <a:spLocks noGrp="1"/>
          </p:cNvSpPr>
          <p:nvPr>
            <p:ph type="dt" sz="half" idx="10"/>
          </p:nvPr>
        </p:nvSpPr>
        <p:spPr/>
        <p:txBody>
          <a:bodyPr/>
          <a:lstStyle/>
          <a:p>
            <a:fld id="{1B73219A-3FA8-419B-882E-E0ECE0CCD6A9}" type="datetimeFigureOut">
              <a:rPr lang="en-AU" smtClean="0"/>
              <a:t>13/12/2024</a:t>
            </a:fld>
            <a:endParaRPr lang="en-AU"/>
          </a:p>
        </p:txBody>
      </p:sp>
      <p:sp>
        <p:nvSpPr>
          <p:cNvPr id="3" name="Footer Placeholder 2">
            <a:extLst>
              <a:ext uri="{FF2B5EF4-FFF2-40B4-BE49-F238E27FC236}">
                <a16:creationId xmlns:a16="http://schemas.microsoft.com/office/drawing/2014/main" id="{430175EE-0C4B-4394-A5B7-6656D6287D8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B79C244-5EA8-4FD7-9331-6A42207478F7}"/>
              </a:ext>
            </a:extLst>
          </p:cNvPr>
          <p:cNvSpPr>
            <a:spLocks noGrp="1"/>
          </p:cNvSpPr>
          <p:nvPr>
            <p:ph type="sldNum" sz="quarter" idx="12"/>
          </p:nvPr>
        </p:nvSpPr>
        <p:spPr/>
        <p:txBody>
          <a:bodyPr/>
          <a:lstStyle/>
          <a:p>
            <a:fld id="{88CFECBB-A9CF-45F7-88D1-1AAC590C4C64}" type="slidenum">
              <a:rPr lang="en-AU" smtClean="0"/>
              <a:t>‹#›</a:t>
            </a:fld>
            <a:endParaRPr lang="en-AU"/>
          </a:p>
        </p:txBody>
      </p:sp>
    </p:spTree>
    <p:extLst>
      <p:ext uri="{BB962C8B-B14F-4D97-AF65-F5344CB8AC3E}">
        <p14:creationId xmlns:p14="http://schemas.microsoft.com/office/powerpoint/2010/main" val="433940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0FC98-1EAB-4766-A7CC-10153AB05F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70B89567-BD81-49F3-9B72-C54014DED6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E8386B50-DD96-42D6-8D9A-E0495F8C60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EAFBFE-5E5F-4FB2-9847-29A19969DB6A}"/>
              </a:ext>
            </a:extLst>
          </p:cNvPr>
          <p:cNvSpPr>
            <a:spLocks noGrp="1"/>
          </p:cNvSpPr>
          <p:nvPr>
            <p:ph type="dt" sz="half" idx="10"/>
          </p:nvPr>
        </p:nvSpPr>
        <p:spPr/>
        <p:txBody>
          <a:bodyPr/>
          <a:lstStyle/>
          <a:p>
            <a:fld id="{1B73219A-3FA8-419B-882E-E0ECE0CCD6A9}" type="datetimeFigureOut">
              <a:rPr lang="en-AU" smtClean="0"/>
              <a:t>13/12/2024</a:t>
            </a:fld>
            <a:endParaRPr lang="en-AU"/>
          </a:p>
        </p:txBody>
      </p:sp>
      <p:sp>
        <p:nvSpPr>
          <p:cNvPr id="6" name="Footer Placeholder 5">
            <a:extLst>
              <a:ext uri="{FF2B5EF4-FFF2-40B4-BE49-F238E27FC236}">
                <a16:creationId xmlns:a16="http://schemas.microsoft.com/office/drawing/2014/main" id="{EAB7B044-7B8C-4AB8-9AF5-2B81AF59A98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CD6A49D-6C00-4420-B682-C011889A0657}"/>
              </a:ext>
            </a:extLst>
          </p:cNvPr>
          <p:cNvSpPr>
            <a:spLocks noGrp="1"/>
          </p:cNvSpPr>
          <p:nvPr>
            <p:ph type="sldNum" sz="quarter" idx="12"/>
          </p:nvPr>
        </p:nvSpPr>
        <p:spPr/>
        <p:txBody>
          <a:bodyPr/>
          <a:lstStyle/>
          <a:p>
            <a:fld id="{88CFECBB-A9CF-45F7-88D1-1AAC590C4C64}" type="slidenum">
              <a:rPr lang="en-AU" smtClean="0"/>
              <a:t>‹#›</a:t>
            </a:fld>
            <a:endParaRPr lang="en-AU"/>
          </a:p>
        </p:txBody>
      </p:sp>
    </p:spTree>
    <p:extLst>
      <p:ext uri="{BB962C8B-B14F-4D97-AF65-F5344CB8AC3E}">
        <p14:creationId xmlns:p14="http://schemas.microsoft.com/office/powerpoint/2010/main" val="530411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39A01-775F-4FB5-9B43-19211B5FF1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DFA41E9C-9FD6-4A7E-B967-F07239A832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12B88E6-E975-432F-8AB8-2F8B5D8837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7B64BC-837C-4384-B9A9-8597DEFBD650}"/>
              </a:ext>
            </a:extLst>
          </p:cNvPr>
          <p:cNvSpPr>
            <a:spLocks noGrp="1"/>
          </p:cNvSpPr>
          <p:nvPr>
            <p:ph type="dt" sz="half" idx="10"/>
          </p:nvPr>
        </p:nvSpPr>
        <p:spPr/>
        <p:txBody>
          <a:bodyPr/>
          <a:lstStyle/>
          <a:p>
            <a:fld id="{1B73219A-3FA8-419B-882E-E0ECE0CCD6A9}" type="datetimeFigureOut">
              <a:rPr lang="en-AU" smtClean="0"/>
              <a:t>13/12/2024</a:t>
            </a:fld>
            <a:endParaRPr lang="en-AU"/>
          </a:p>
        </p:txBody>
      </p:sp>
      <p:sp>
        <p:nvSpPr>
          <p:cNvPr id="6" name="Footer Placeholder 5">
            <a:extLst>
              <a:ext uri="{FF2B5EF4-FFF2-40B4-BE49-F238E27FC236}">
                <a16:creationId xmlns:a16="http://schemas.microsoft.com/office/drawing/2014/main" id="{85BDA30A-EE58-4065-90FF-6ACDEEDFB69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0490569-D8C6-411D-948E-DA069207A417}"/>
              </a:ext>
            </a:extLst>
          </p:cNvPr>
          <p:cNvSpPr>
            <a:spLocks noGrp="1"/>
          </p:cNvSpPr>
          <p:nvPr>
            <p:ph type="sldNum" sz="quarter" idx="12"/>
          </p:nvPr>
        </p:nvSpPr>
        <p:spPr/>
        <p:txBody>
          <a:bodyPr/>
          <a:lstStyle/>
          <a:p>
            <a:fld id="{88CFECBB-A9CF-45F7-88D1-1AAC590C4C64}" type="slidenum">
              <a:rPr lang="en-AU" smtClean="0"/>
              <a:t>‹#›</a:t>
            </a:fld>
            <a:endParaRPr lang="en-AU"/>
          </a:p>
        </p:txBody>
      </p:sp>
    </p:spTree>
    <p:extLst>
      <p:ext uri="{BB962C8B-B14F-4D97-AF65-F5344CB8AC3E}">
        <p14:creationId xmlns:p14="http://schemas.microsoft.com/office/powerpoint/2010/main" val="3741140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B224B2-5AF5-4F2B-87BF-769F8F19D1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3D93D25-D94E-4A66-83FC-95D36F7C7F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1DE3917-86F5-494D-9A78-C9BFBC7C06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73219A-3FA8-419B-882E-E0ECE0CCD6A9}" type="datetimeFigureOut">
              <a:rPr lang="en-AU" smtClean="0"/>
              <a:t>13/12/2024</a:t>
            </a:fld>
            <a:endParaRPr lang="en-AU"/>
          </a:p>
        </p:txBody>
      </p:sp>
      <p:sp>
        <p:nvSpPr>
          <p:cNvPr id="5" name="Footer Placeholder 4">
            <a:extLst>
              <a:ext uri="{FF2B5EF4-FFF2-40B4-BE49-F238E27FC236}">
                <a16:creationId xmlns:a16="http://schemas.microsoft.com/office/drawing/2014/main" id="{87F34E55-3735-4B4C-B2A8-04C7BC8EE5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33AD0E19-0BAA-4D38-9D28-69DC289CCB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CFECBB-A9CF-45F7-88D1-1AAC590C4C64}" type="slidenum">
              <a:rPr lang="en-AU" smtClean="0"/>
              <a:t>‹#›</a:t>
            </a:fld>
            <a:endParaRPr lang="en-AU"/>
          </a:p>
        </p:txBody>
      </p:sp>
    </p:spTree>
    <p:extLst>
      <p:ext uri="{BB962C8B-B14F-4D97-AF65-F5344CB8AC3E}">
        <p14:creationId xmlns:p14="http://schemas.microsoft.com/office/powerpoint/2010/main" val="2625994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hyperlink" Target="https://doi.org/10.48550/arXiv.2304.03271" TargetMode="External"/><Relationship Id="rId3" Type="http://schemas.openxmlformats.org/officeDocument/2006/relationships/hyperlink" Target="https://news.ubisoft.com/en-us/article/7Cm07zbBGy4Xml6WgYi25d/the-convergence-of-ai-and-creativity-introducing-ghostwriter" TargetMode="External"/><Relationship Id="rId7" Type="http://schemas.openxmlformats.org/officeDocument/2006/relationships/hyperlink" Target="https://www.artnews.com/art-news/news/midjourney-ai-artists-database-1234691955/"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doi.org/10.1007/s10676-024-09775-5" TargetMode="External"/><Relationship Id="rId5" Type="http://schemas.openxmlformats.org/officeDocument/2006/relationships/hyperlink" Target="https://doi.org/10.48550/arXiv.1607.06520" TargetMode="External"/><Relationship Id="rId10" Type="http://schemas.openxmlformats.org/officeDocument/2006/relationships/hyperlink" Target="https://doi.org/10.25740/kh752sm9123" TargetMode="External"/><Relationship Id="rId4" Type="http://schemas.openxmlformats.org/officeDocument/2006/relationships/hyperlink" Target="https://doi.org/10.1016/j.procir.2024.01.098" TargetMode="External"/><Relationship Id="rId9" Type="http://schemas.openxmlformats.org/officeDocument/2006/relationships/hyperlink" Target="http://dx.doi.org/10.2139/ssrn.460324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son walking up a stairs">
            <a:extLst>
              <a:ext uri="{FF2B5EF4-FFF2-40B4-BE49-F238E27FC236}">
                <a16:creationId xmlns:a16="http://schemas.microsoft.com/office/drawing/2014/main" id="{D621816D-3002-F234-38E6-40D9A480ECE3}"/>
              </a:ext>
            </a:extLst>
          </p:cNvPr>
          <p:cNvPicPr>
            <a:picLocks noChangeAspect="1"/>
          </p:cNvPicPr>
          <p:nvPr/>
        </p:nvPicPr>
        <p:blipFill rotWithShape="1">
          <a:blip r:embed="rId3">
            <a:alphaModFix amt="35000"/>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t="4474" b="11257"/>
          <a:stretch/>
        </p:blipFill>
        <p:spPr>
          <a:xfrm>
            <a:off x="20" y="1"/>
            <a:ext cx="12191980" cy="6857999"/>
          </a:xfrm>
          <a:prstGeom prst="rect">
            <a:avLst/>
          </a:prstGeom>
        </p:spPr>
      </p:pic>
      <p:sp>
        <p:nvSpPr>
          <p:cNvPr id="2" name="Title 1">
            <a:extLst>
              <a:ext uri="{FF2B5EF4-FFF2-40B4-BE49-F238E27FC236}">
                <a16:creationId xmlns:a16="http://schemas.microsoft.com/office/drawing/2014/main" id="{F91507D2-F8BA-482E-A8E0-2FAB4B095707}"/>
              </a:ext>
            </a:extLst>
          </p:cNvPr>
          <p:cNvSpPr>
            <a:spLocks noGrp="1"/>
          </p:cNvSpPr>
          <p:nvPr>
            <p:ph type="ctrTitle"/>
          </p:nvPr>
        </p:nvSpPr>
        <p:spPr>
          <a:xfrm>
            <a:off x="902290" y="583345"/>
            <a:ext cx="10138498" cy="4164820"/>
          </a:xfrm>
        </p:spPr>
        <p:txBody>
          <a:bodyPr anchor="t">
            <a:normAutofit/>
          </a:bodyPr>
          <a:lstStyle/>
          <a:p>
            <a:pPr algn="r"/>
            <a:r>
              <a:rPr lang="en-AU" sz="8000" dirty="0">
                <a:solidFill>
                  <a:srgbClr val="FFFFFF"/>
                </a:solidFill>
                <a:effectLst>
                  <a:outerShdw blurRad="38100" dist="38100" dir="2700000" algn="tl">
                    <a:srgbClr val="000000">
                      <a:alpha val="43137"/>
                    </a:srgbClr>
                  </a:outerShdw>
                </a:effectLst>
              </a:rPr>
              <a:t>Honest AI: </a:t>
            </a:r>
            <a:br>
              <a:rPr lang="en-AU" sz="8000" dirty="0">
                <a:solidFill>
                  <a:srgbClr val="FFFFFF"/>
                </a:solidFill>
                <a:effectLst>
                  <a:outerShdw blurRad="38100" dist="38100" dir="2700000" algn="tl">
                    <a:srgbClr val="000000">
                      <a:alpha val="43137"/>
                    </a:srgbClr>
                  </a:outerShdw>
                </a:effectLst>
              </a:rPr>
            </a:br>
            <a:r>
              <a:rPr lang="en-AU" dirty="0">
                <a:solidFill>
                  <a:srgbClr val="FFFFFF"/>
                </a:solidFill>
                <a:effectLst>
                  <a:outerShdw blurRad="38100" dist="38100" dir="2700000" algn="tl">
                    <a:srgbClr val="000000">
                      <a:alpha val="43137"/>
                    </a:srgbClr>
                  </a:outerShdw>
                </a:effectLst>
              </a:rPr>
              <a:t>Challenges, Opportunities and Reckonings with Generative AI</a:t>
            </a:r>
            <a:endParaRPr lang="en-AU" sz="8000" dirty="0">
              <a:solidFill>
                <a:srgbClr val="FFFFFF"/>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0DE2EB1C-2E43-44E1-96D0-1472DE1C3BB3}"/>
              </a:ext>
            </a:extLst>
          </p:cNvPr>
          <p:cNvSpPr>
            <a:spLocks noGrp="1"/>
          </p:cNvSpPr>
          <p:nvPr>
            <p:ph type="subTitle" idx="1"/>
          </p:nvPr>
        </p:nvSpPr>
        <p:spPr>
          <a:xfrm>
            <a:off x="1208228" y="5972174"/>
            <a:ext cx="8578699" cy="504825"/>
          </a:xfrm>
        </p:spPr>
        <p:txBody>
          <a:bodyPr>
            <a:normAutofit lnSpcReduction="10000"/>
          </a:bodyPr>
          <a:lstStyle/>
          <a:p>
            <a:pPr algn="l"/>
            <a:r>
              <a:rPr lang="en-AU" sz="3200" dirty="0">
                <a:solidFill>
                  <a:srgbClr val="FFFFFF"/>
                </a:solidFill>
              </a:rPr>
              <a:t>Dr Cameron Edmond</a:t>
            </a:r>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701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E426B0-F9F0-4FE7-8306-7F244E0723E4}"/>
              </a:ext>
            </a:extLst>
          </p:cNvPr>
          <p:cNvSpPr>
            <a:spLocks noGrp="1"/>
          </p:cNvSpPr>
          <p:nvPr>
            <p:ph type="title"/>
          </p:nvPr>
        </p:nvSpPr>
        <p:spPr>
          <a:xfrm>
            <a:off x="723901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Quality Education</a:t>
            </a:r>
          </a:p>
        </p:txBody>
      </p:sp>
      <p:sp>
        <p:nvSpPr>
          <p:cNvPr id="33" name="Rectangle 3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D741E683-4FCB-427E-89E3-A790BEDC5D73}"/>
              </a:ext>
            </a:extLst>
          </p:cNvPr>
          <p:cNvPicPr>
            <a:picLocks noChangeAspect="1"/>
          </p:cNvPicPr>
          <p:nvPr/>
        </p:nvPicPr>
        <p:blipFill rotWithShape="1">
          <a:blip r:embed="rId3"/>
          <a:srcRect l="50276" t="1830" r="39408" b="84630"/>
          <a:stretch/>
        </p:blipFill>
        <p:spPr>
          <a:xfrm>
            <a:off x="685984" y="650494"/>
            <a:ext cx="5408539" cy="5324142"/>
          </a:xfrm>
          <a:prstGeom prst="rect">
            <a:avLst/>
          </a:prstGeom>
        </p:spPr>
      </p:pic>
      <p:sp>
        <p:nvSpPr>
          <p:cNvPr id="37" name="Rectangle 3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4C1CB04-E928-403D-8CBF-8579D32C285D}"/>
              </a:ext>
            </a:extLst>
          </p:cNvPr>
          <p:cNvSpPr txBox="1"/>
          <p:nvPr/>
        </p:nvSpPr>
        <p:spPr>
          <a:xfrm>
            <a:off x="7239012" y="2031101"/>
            <a:ext cx="4282984" cy="351194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a:ln>
                  <a:noFill/>
                </a:ln>
                <a:solidFill>
                  <a:prstClr val="black"/>
                </a:solidFill>
                <a:effectLst/>
                <a:uLnTx/>
                <a:uFillTx/>
                <a:latin typeface="Calibri" panose="020F0502020204030204"/>
                <a:ea typeface="+mn-ea"/>
                <a:cs typeface="+mn-cs"/>
              </a:rPr>
              <a:t>AI tools like ChatGPT are known to “hallucinate”, lie or otherwise be confidently incorrect. The text it generates actually fits the </a:t>
            </a:r>
            <a:r>
              <a:rPr kumimoji="0" lang="en-US" sz="1700" b="0" i="1" u="none" strike="noStrike" kern="1200" cap="none" spc="0" normalizeH="0" baseline="0" noProof="0">
                <a:ln>
                  <a:noFill/>
                </a:ln>
                <a:solidFill>
                  <a:prstClr val="black"/>
                </a:solidFill>
                <a:effectLst/>
                <a:uLnTx/>
                <a:uFillTx/>
                <a:latin typeface="Calibri" panose="020F0502020204030204"/>
                <a:ea typeface="+mn-ea"/>
                <a:cs typeface="+mn-cs"/>
              </a:rPr>
              <a:t>Academic definition of bullshit </a:t>
            </a:r>
            <a:r>
              <a:rPr kumimoji="0" lang="en-US" sz="1700" b="0" i="0" u="none" strike="noStrike" kern="1200" cap="none" spc="0" normalizeH="0" baseline="0" noProof="0">
                <a:ln>
                  <a:noFill/>
                </a:ln>
                <a:solidFill>
                  <a:prstClr val="black"/>
                </a:solidFill>
                <a:effectLst/>
                <a:uLnTx/>
                <a:uFillTx/>
                <a:latin typeface="Calibri" panose="020F0502020204030204"/>
                <a:ea typeface="+mn-ea"/>
                <a:cs typeface="+mn-cs"/>
              </a:rPr>
              <a:t>(Hicks et al. 2024). They shouldn’t be writing our lectures for us, that’s for sure.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a:ln>
                  <a:noFill/>
                </a:ln>
                <a:solidFill>
                  <a:prstClr val="black"/>
                </a:solidFill>
                <a:effectLst/>
                <a:uLnTx/>
                <a:uFillTx/>
                <a:latin typeface="Calibri" panose="020F0502020204030204"/>
                <a:ea typeface="+mn-ea"/>
                <a:cs typeface="+mn-cs"/>
              </a:rPr>
              <a:t>However, is there something to be said for a student being able to ask a chatbot at 4am for advise on late submissions, so they get a good night’s sleep, even if the information isn’t totally correct?</a:t>
            </a:r>
            <a:endParaRPr kumimoji="0" lang="en-US" sz="17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923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E426B0-F9F0-4FE7-8306-7F244E0723E4}"/>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4000"/>
              <a:t>Equality</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4C1CB04-E928-403D-8CBF-8579D32C285D}"/>
              </a:ext>
            </a:extLst>
          </p:cNvPr>
          <p:cNvSpPr txBox="1"/>
          <p:nvPr/>
        </p:nvSpPr>
        <p:spPr>
          <a:xfrm>
            <a:off x="590719" y="2330505"/>
            <a:ext cx="5278066" cy="3979585"/>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AI Researchers have long discussed the “embedded prejudice” in AI models, where they tend to promulgate the biases from within their training data (Bolukbasi et al. 2016). Using AI to generate images or case studies will likely contribute to these prejudices.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However, Generative AI can also be used by EAL/D students to improve written expression. It can also provide marginalized communities with resources, and offer support or information to vulnerable populations (Rane 2023, pp. 3-4).</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1C4AEE84-8101-4964-92C6-5A3A52C76855}"/>
              </a:ext>
            </a:extLst>
          </p:cNvPr>
          <p:cNvPicPr>
            <a:picLocks noChangeAspect="1"/>
          </p:cNvPicPr>
          <p:nvPr/>
        </p:nvPicPr>
        <p:blipFill rotWithShape="1">
          <a:blip r:embed="rId3"/>
          <a:srcRect l="50353" t="41749" r="39331" b="44711"/>
          <a:stretch/>
        </p:blipFill>
        <p:spPr>
          <a:xfrm>
            <a:off x="8002795" y="581892"/>
            <a:ext cx="2558689" cy="2518756"/>
          </a:xfrm>
          <a:prstGeom prst="rect">
            <a:avLst/>
          </a:prstGeom>
        </p:spPr>
      </p:pic>
      <p:sp>
        <p:nvSpPr>
          <p:cNvPr id="23" name="Rectangle 22">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34FC056-F38E-4127-B01C-6A7D41A9E805}"/>
              </a:ext>
            </a:extLst>
          </p:cNvPr>
          <p:cNvPicPr>
            <a:picLocks noChangeAspect="1"/>
          </p:cNvPicPr>
          <p:nvPr/>
        </p:nvPicPr>
        <p:blipFill rotWithShape="1">
          <a:blip r:embed="rId3"/>
          <a:srcRect l="66935" t="1763" r="22749" b="84697"/>
          <a:stretch/>
        </p:blipFill>
        <p:spPr>
          <a:xfrm>
            <a:off x="8001863" y="3707894"/>
            <a:ext cx="2558689" cy="2518756"/>
          </a:xfrm>
          <a:prstGeom prst="rect">
            <a:avLst/>
          </a:prstGeom>
        </p:spPr>
      </p:pic>
    </p:spTree>
    <p:extLst>
      <p:ext uri="{BB962C8B-B14F-4D97-AF65-F5344CB8AC3E}">
        <p14:creationId xmlns:p14="http://schemas.microsoft.com/office/powerpoint/2010/main" val="4267586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E426B0-F9F0-4FE7-8306-7F244E0723E4}"/>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3700"/>
              <a:t>Well-being and exploitation</a:t>
            </a:r>
          </a:p>
        </p:txBody>
      </p:sp>
      <p:grpSp>
        <p:nvGrpSpPr>
          <p:cNvPr id="15" name="Group 1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4C1CB04-E928-403D-8CBF-8579D32C285D}"/>
              </a:ext>
            </a:extLst>
          </p:cNvPr>
          <p:cNvSpPr txBox="1"/>
          <p:nvPr/>
        </p:nvSpPr>
        <p:spPr>
          <a:xfrm>
            <a:off x="590719" y="2330505"/>
            <a:ext cx="5278066" cy="3979585"/>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Image generation tools Stable Diffusion and </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MidJourney</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have been trained on a dataset containing child exploitation material (Thiel 2023). While it is unlikely these images will influence anything we might generate for our slides, the fact remains this content exists within the dataset.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We need to be aware of the tools we use, and can make informed decisions. As regulation of Generative AI increases, we can help promote the use of responsible Generative AI.</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p:txBody>
      </p:sp>
      <p:sp>
        <p:nvSpPr>
          <p:cNvPr id="21" name="Rectangle 2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66A9B639-E03A-428B-A020-A0BCB3B79296}"/>
              </a:ext>
            </a:extLst>
          </p:cNvPr>
          <p:cNvPicPr>
            <a:picLocks noChangeAspect="1"/>
          </p:cNvPicPr>
          <p:nvPr/>
        </p:nvPicPr>
        <p:blipFill rotWithShape="1">
          <a:blip r:embed="rId3"/>
          <a:srcRect l="83469" t="41615" r="6215" b="44845"/>
          <a:stretch/>
        </p:blipFill>
        <p:spPr>
          <a:xfrm>
            <a:off x="8002795" y="581892"/>
            <a:ext cx="2558689" cy="2518756"/>
          </a:xfrm>
          <a:prstGeom prst="rect">
            <a:avLst/>
          </a:prstGeom>
        </p:spPr>
      </p:pic>
      <p:sp>
        <p:nvSpPr>
          <p:cNvPr id="25" name="Rectangle 2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1ADF3EDE-198D-4B71-8D37-FF7C750B0F82}"/>
              </a:ext>
            </a:extLst>
          </p:cNvPr>
          <p:cNvPicPr>
            <a:picLocks noChangeAspect="1"/>
          </p:cNvPicPr>
          <p:nvPr/>
        </p:nvPicPr>
        <p:blipFill rotWithShape="1">
          <a:blip r:embed="rId3"/>
          <a:srcRect l="33718" t="1830" r="55966" b="84630"/>
          <a:stretch/>
        </p:blipFill>
        <p:spPr>
          <a:xfrm>
            <a:off x="8001866" y="3707894"/>
            <a:ext cx="2558682" cy="2518756"/>
          </a:xfrm>
          <a:prstGeom prst="rect">
            <a:avLst/>
          </a:prstGeom>
        </p:spPr>
      </p:pic>
    </p:spTree>
    <p:extLst>
      <p:ext uri="{BB962C8B-B14F-4D97-AF65-F5344CB8AC3E}">
        <p14:creationId xmlns:p14="http://schemas.microsoft.com/office/powerpoint/2010/main" val="632694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DF1A630-2A9B-41A0-92F9-FDA261070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0" name="Rectangle 19">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E426B0-F9F0-4FE7-8306-7F244E0723E4}"/>
              </a:ext>
            </a:extLst>
          </p:cNvPr>
          <p:cNvSpPr>
            <a:spLocks noGrp="1"/>
          </p:cNvSpPr>
          <p:nvPr>
            <p:ph type="title"/>
          </p:nvPr>
        </p:nvSpPr>
        <p:spPr>
          <a:xfrm>
            <a:off x="1057025" y="922644"/>
            <a:ext cx="5040285" cy="1169585"/>
          </a:xfrm>
        </p:spPr>
        <p:txBody>
          <a:bodyPr vert="horz" lIns="91440" tIns="45720" rIns="91440" bIns="45720" rtlCol="0" anchor="b">
            <a:normAutofit/>
          </a:bodyPr>
          <a:lstStyle/>
          <a:p>
            <a:r>
              <a:rPr lang="en-US" sz="3700"/>
              <a:t>Copyright, consent and industry</a:t>
            </a:r>
          </a:p>
        </p:txBody>
      </p:sp>
      <p:sp>
        <p:nvSpPr>
          <p:cNvPr id="22" name="Rectangle 2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4C1CB04-E928-403D-8CBF-8579D32C285D}"/>
              </a:ext>
            </a:extLst>
          </p:cNvPr>
          <p:cNvSpPr txBox="1"/>
          <p:nvPr/>
        </p:nvSpPr>
        <p:spPr>
          <a:xfrm>
            <a:off x="1055715" y="2508105"/>
            <a:ext cx="5040285" cy="363249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Generative AI models are often trained on an unregulated amount of copyrighted material, without the consent of the artists (Ho, 2024). Artists losing jobs to AI aside, how do we justify copyright infringement, especially as an Academic institute?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However, if we manage to solve these problems, generative AI can be used as a tool to improve creative workflow (Barth 2023), create quick mock-ups, etc.</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pic>
        <p:nvPicPr>
          <p:cNvPr id="8" name="Picture 7">
            <a:extLst>
              <a:ext uri="{FF2B5EF4-FFF2-40B4-BE49-F238E27FC236}">
                <a16:creationId xmlns:a16="http://schemas.microsoft.com/office/drawing/2014/main" id="{66A9B639-E03A-428B-A020-A0BCB3B79296}"/>
              </a:ext>
            </a:extLst>
          </p:cNvPr>
          <p:cNvPicPr>
            <a:picLocks noChangeAspect="1"/>
          </p:cNvPicPr>
          <p:nvPr/>
        </p:nvPicPr>
        <p:blipFill rotWithShape="1">
          <a:blip r:embed="rId3"/>
          <a:srcRect l="83469" t="41615" r="6215" b="44845"/>
          <a:stretch/>
        </p:blipFill>
        <p:spPr>
          <a:xfrm>
            <a:off x="6987110" y="774285"/>
            <a:ext cx="2031376" cy="1999673"/>
          </a:xfrm>
          <a:prstGeom prst="rect">
            <a:avLst/>
          </a:prstGeom>
        </p:spPr>
      </p:pic>
      <p:pic>
        <p:nvPicPr>
          <p:cNvPr id="6" name="Picture 5">
            <a:extLst>
              <a:ext uri="{FF2B5EF4-FFF2-40B4-BE49-F238E27FC236}">
                <a16:creationId xmlns:a16="http://schemas.microsoft.com/office/drawing/2014/main" id="{5D86B60E-0292-413E-B3AD-7A6F0E95FC5E}"/>
              </a:ext>
            </a:extLst>
          </p:cNvPr>
          <p:cNvPicPr>
            <a:picLocks noChangeAspect="1"/>
          </p:cNvPicPr>
          <p:nvPr/>
        </p:nvPicPr>
        <p:blipFill rotWithShape="1">
          <a:blip r:embed="rId3"/>
          <a:srcRect l="17162" t="41816" r="72522" b="44644"/>
          <a:stretch/>
        </p:blipFill>
        <p:spPr>
          <a:xfrm>
            <a:off x="9263967" y="774285"/>
            <a:ext cx="2031376" cy="1999673"/>
          </a:xfrm>
          <a:prstGeom prst="rect">
            <a:avLst/>
          </a:prstGeom>
        </p:spPr>
      </p:pic>
      <p:pic>
        <p:nvPicPr>
          <p:cNvPr id="9" name="Picture 8">
            <a:extLst>
              <a:ext uri="{FF2B5EF4-FFF2-40B4-BE49-F238E27FC236}">
                <a16:creationId xmlns:a16="http://schemas.microsoft.com/office/drawing/2014/main" id="{E5F90039-E050-4F23-9EE1-E2741FD27A54}"/>
              </a:ext>
            </a:extLst>
          </p:cNvPr>
          <p:cNvPicPr>
            <a:picLocks noChangeAspect="1"/>
          </p:cNvPicPr>
          <p:nvPr/>
        </p:nvPicPr>
        <p:blipFill rotWithShape="1">
          <a:blip r:embed="rId3"/>
          <a:srcRect l="33720" t="41749" r="55964" b="44711"/>
          <a:stretch/>
        </p:blipFill>
        <p:spPr>
          <a:xfrm>
            <a:off x="7508981" y="2942704"/>
            <a:ext cx="3264491" cy="3213543"/>
          </a:xfrm>
          <a:prstGeom prst="rect">
            <a:avLst/>
          </a:prstGeom>
        </p:spPr>
      </p:pic>
    </p:spTree>
    <p:extLst>
      <p:ext uri="{BB962C8B-B14F-4D97-AF65-F5344CB8AC3E}">
        <p14:creationId xmlns:p14="http://schemas.microsoft.com/office/powerpoint/2010/main" val="2023955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DF1A630-2A9B-41A0-92F9-FDA261070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0" name="Rectangle 19">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E426B0-F9F0-4FE7-8306-7F244E0723E4}"/>
              </a:ext>
            </a:extLst>
          </p:cNvPr>
          <p:cNvSpPr>
            <a:spLocks noGrp="1"/>
          </p:cNvSpPr>
          <p:nvPr>
            <p:ph type="title"/>
          </p:nvPr>
        </p:nvSpPr>
        <p:spPr>
          <a:xfrm>
            <a:off x="1057025" y="922644"/>
            <a:ext cx="5040285" cy="1169585"/>
          </a:xfrm>
        </p:spPr>
        <p:txBody>
          <a:bodyPr vert="horz" lIns="91440" tIns="45720" rIns="91440" bIns="45720" rtlCol="0" anchor="b">
            <a:normAutofit/>
          </a:bodyPr>
          <a:lstStyle/>
          <a:p>
            <a:r>
              <a:rPr lang="en-US" sz="3700" dirty="0"/>
              <a:t>Oh, and another thing…</a:t>
            </a:r>
          </a:p>
        </p:txBody>
      </p:sp>
      <p:sp>
        <p:nvSpPr>
          <p:cNvPr id="22" name="Rectangle 2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4C1CB04-E928-403D-8CBF-8579D32C285D}"/>
              </a:ext>
            </a:extLst>
          </p:cNvPr>
          <p:cNvSpPr txBox="1"/>
          <p:nvPr/>
        </p:nvSpPr>
        <p:spPr>
          <a:xfrm>
            <a:off x="1055715" y="2508105"/>
            <a:ext cx="5040285" cy="3632493"/>
          </a:xfrm>
          <a:prstGeom prst="rect">
            <a:avLst/>
          </a:prstGeom>
        </p:spPr>
        <p:txBody>
          <a:bodyPr vert="horz" lIns="91440" tIns="45720" rIns="91440" bIns="45720" rtlCol="0" anchor="ctr">
            <a:normAutofit lnSpcReduction="10000"/>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Feeding your unit materials, student data and other sensitive information into Generative AI you are accessing on the cloud is not a good idea.</a:t>
            </a:r>
          </a:p>
          <a:p>
            <a:pPr marL="0" marR="0" lvl="0" indent="0" algn="l" defTabSz="914400" rtl="0" eaLnBrk="1" fontAlgn="auto" latinLnBrk="0" hangingPunct="1">
              <a:lnSpc>
                <a:spcPct val="90000"/>
              </a:lnSpc>
              <a:spcBef>
                <a:spcPts val="0"/>
              </a:spcBef>
              <a:spcAft>
                <a:spcPts val="600"/>
              </a:spcAft>
              <a:buClrTx/>
              <a:buSzTx/>
              <a:buFontTx/>
              <a:buNone/>
              <a:tabLst/>
              <a:defRPr/>
            </a:pPr>
            <a:endParaRPr lang="en-US" sz="2000" dirty="0">
              <a:solidFill>
                <a:prstClr val="black"/>
              </a:solidFill>
              <a:latin typeface="Calibri" panose="020F0502020204030204"/>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a:rPr>
              <a:t>This data then becomes part of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Calibri"/>
              </a:rPr>
              <a:t>th</a:t>
            </a:r>
            <a:r>
              <a:rPr lang="en-US" sz="2000" dirty="0">
                <a:solidFill>
                  <a:prstClr val="black"/>
                </a:solidFill>
                <a:latin typeface="Calibri" panose="020F0502020204030204"/>
                <a:cs typeface="Calibri"/>
              </a:rPr>
              <a:t>e AI’s training data in many cases. It then becomes possible to retrieve that data.</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a:rPr>
              <a:t>We also don’t want our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Calibri"/>
              </a:rPr>
              <a:t>studen</a:t>
            </a:r>
            <a:r>
              <a:rPr lang="en-US" sz="2000" dirty="0" err="1">
                <a:solidFill>
                  <a:prstClr val="black"/>
                </a:solidFill>
                <a:latin typeface="Calibri" panose="020F0502020204030204"/>
                <a:cs typeface="Calibri"/>
              </a:rPr>
              <a:t>ts</a:t>
            </a:r>
            <a:r>
              <a:rPr lang="en-US" sz="2000" dirty="0">
                <a:solidFill>
                  <a:prstClr val="black"/>
                </a:solidFill>
                <a:latin typeface="Calibri" panose="020F0502020204030204"/>
                <a:cs typeface="Calibri"/>
              </a:rPr>
              <a:t> doing this, either. So we should be careful about encouraging Generative AI use!</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pic>
        <p:nvPicPr>
          <p:cNvPr id="8" name="Picture 7">
            <a:extLst>
              <a:ext uri="{FF2B5EF4-FFF2-40B4-BE49-F238E27FC236}">
                <a16:creationId xmlns:a16="http://schemas.microsoft.com/office/drawing/2014/main" id="{66A9B639-E03A-428B-A020-A0BCB3B79296}"/>
              </a:ext>
            </a:extLst>
          </p:cNvPr>
          <p:cNvPicPr>
            <a:picLocks noChangeAspect="1"/>
          </p:cNvPicPr>
          <p:nvPr/>
        </p:nvPicPr>
        <p:blipFill rotWithShape="1">
          <a:blip r:embed="rId3"/>
          <a:srcRect l="83469" t="41615" r="6215" b="44845"/>
          <a:stretch/>
        </p:blipFill>
        <p:spPr>
          <a:xfrm>
            <a:off x="6987110" y="774285"/>
            <a:ext cx="2031376" cy="1999673"/>
          </a:xfrm>
          <a:prstGeom prst="rect">
            <a:avLst/>
          </a:prstGeom>
        </p:spPr>
      </p:pic>
      <p:pic>
        <p:nvPicPr>
          <p:cNvPr id="6" name="Picture 5">
            <a:extLst>
              <a:ext uri="{FF2B5EF4-FFF2-40B4-BE49-F238E27FC236}">
                <a16:creationId xmlns:a16="http://schemas.microsoft.com/office/drawing/2014/main" id="{5D86B60E-0292-413E-B3AD-7A6F0E95FC5E}"/>
              </a:ext>
            </a:extLst>
          </p:cNvPr>
          <p:cNvPicPr>
            <a:picLocks noChangeAspect="1"/>
          </p:cNvPicPr>
          <p:nvPr/>
        </p:nvPicPr>
        <p:blipFill rotWithShape="1">
          <a:blip r:embed="rId3"/>
          <a:srcRect l="17162" t="41816" r="72522" b="44644"/>
          <a:stretch/>
        </p:blipFill>
        <p:spPr>
          <a:xfrm>
            <a:off x="9263967" y="774285"/>
            <a:ext cx="2031376" cy="1999673"/>
          </a:xfrm>
          <a:prstGeom prst="rect">
            <a:avLst/>
          </a:prstGeom>
        </p:spPr>
      </p:pic>
      <p:pic>
        <p:nvPicPr>
          <p:cNvPr id="9" name="Picture 8">
            <a:extLst>
              <a:ext uri="{FF2B5EF4-FFF2-40B4-BE49-F238E27FC236}">
                <a16:creationId xmlns:a16="http://schemas.microsoft.com/office/drawing/2014/main" id="{E5F90039-E050-4F23-9EE1-E2741FD27A54}"/>
              </a:ext>
            </a:extLst>
          </p:cNvPr>
          <p:cNvPicPr>
            <a:picLocks noChangeAspect="1"/>
          </p:cNvPicPr>
          <p:nvPr/>
        </p:nvPicPr>
        <p:blipFill rotWithShape="1">
          <a:blip r:embed="rId3"/>
          <a:srcRect l="33720" t="41749" r="55964" b="44711"/>
          <a:stretch/>
        </p:blipFill>
        <p:spPr>
          <a:xfrm>
            <a:off x="7508981" y="2942704"/>
            <a:ext cx="3264491" cy="3213543"/>
          </a:xfrm>
          <a:prstGeom prst="rect">
            <a:avLst/>
          </a:prstGeom>
        </p:spPr>
      </p:pic>
    </p:spTree>
    <p:extLst>
      <p:ext uri="{BB962C8B-B14F-4D97-AF65-F5344CB8AC3E}">
        <p14:creationId xmlns:p14="http://schemas.microsoft.com/office/powerpoint/2010/main" val="1178597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DF1A630-2A9B-41A0-92F9-FDA261070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0" name="Rectangle 19">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E426B0-F9F0-4FE7-8306-7F244E0723E4}"/>
              </a:ext>
            </a:extLst>
          </p:cNvPr>
          <p:cNvSpPr>
            <a:spLocks noGrp="1"/>
          </p:cNvSpPr>
          <p:nvPr>
            <p:ph type="title"/>
          </p:nvPr>
        </p:nvSpPr>
        <p:spPr>
          <a:xfrm>
            <a:off x="1057025" y="922644"/>
            <a:ext cx="5040285" cy="1169585"/>
          </a:xfrm>
        </p:spPr>
        <p:txBody>
          <a:bodyPr vert="horz" lIns="91440" tIns="45720" rIns="91440" bIns="45720" rtlCol="0" anchor="b">
            <a:normAutofit fontScale="90000"/>
          </a:bodyPr>
          <a:lstStyle/>
          <a:p>
            <a:r>
              <a:rPr lang="en-AU"/>
              <a:t>Environmental Impact</a:t>
            </a:r>
            <a:endParaRPr lang="en-US"/>
          </a:p>
          <a:p>
            <a:endParaRPr lang="en-US" sz="3700">
              <a:cs typeface="Calibri Light"/>
            </a:endParaRPr>
          </a:p>
        </p:txBody>
      </p:sp>
      <p:sp>
        <p:nvSpPr>
          <p:cNvPr id="22" name="Rectangle 2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4C1CB04-E928-403D-8CBF-8579D32C285D}"/>
              </a:ext>
            </a:extLst>
          </p:cNvPr>
          <p:cNvSpPr txBox="1"/>
          <p:nvPr/>
        </p:nvSpPr>
        <p:spPr>
          <a:xfrm>
            <a:off x="1055715" y="2508105"/>
            <a:ext cx="5040285" cy="363249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black"/>
                </a:solidFill>
                <a:effectLst/>
                <a:uLnTx/>
                <a:uFillTx/>
                <a:latin typeface="Calibri" panose="020F0502020204030204"/>
                <a:ea typeface="+mn-ea"/>
                <a:cs typeface="+mn-cs"/>
              </a:rPr>
              <a:t>The production and use of Generative AI models has been found to have considerable environmental impacts in terms of both carbon emissions and metal scarcity (Berthelot et al. 2024). Training of AI models also results in high water consumption (Li et al. 2023).</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prstClr val="black"/>
                </a:solidFill>
                <a:effectLst/>
                <a:uLnTx/>
                <a:uFillTx/>
                <a:latin typeface="Calibri" panose="020F0502020204030204"/>
                <a:ea typeface="+mn-ea"/>
                <a:cs typeface="+mn-cs"/>
              </a:rPr>
              <a:t>Generative AI can be used to help analyse data to detect water use patterns, waste management, and otherwise aid in conservation activities and more (Rane 2023, pp. 5-6).</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6" descr="A collage of images of people and animals&#10;&#10;Description automatically generated">
            <a:extLst>
              <a:ext uri="{FF2B5EF4-FFF2-40B4-BE49-F238E27FC236}">
                <a16:creationId xmlns:a16="http://schemas.microsoft.com/office/drawing/2014/main" id="{1AD63DA5-D57C-A0EC-6AF3-D99B225EA013}"/>
              </a:ext>
            </a:extLst>
          </p:cNvPr>
          <p:cNvPicPr>
            <a:picLocks noChangeAspect="1"/>
          </p:cNvPicPr>
          <p:nvPr/>
        </p:nvPicPr>
        <p:blipFill rotWithShape="1">
          <a:blip r:embed="rId2"/>
          <a:srcRect l="83543" t="2032" r="6141" b="84428"/>
          <a:stretch/>
        </p:blipFill>
        <p:spPr>
          <a:xfrm>
            <a:off x="9475765" y="1063249"/>
            <a:ext cx="1561898" cy="1535282"/>
          </a:xfrm>
          <a:prstGeom prst="rect">
            <a:avLst/>
          </a:prstGeom>
        </p:spPr>
      </p:pic>
      <p:pic>
        <p:nvPicPr>
          <p:cNvPr id="11" name="Picture 10" descr="A collage of images of people and animals&#10;&#10;Description automatically generated">
            <a:extLst>
              <a:ext uri="{FF2B5EF4-FFF2-40B4-BE49-F238E27FC236}">
                <a16:creationId xmlns:a16="http://schemas.microsoft.com/office/drawing/2014/main" id="{EA25DD79-FEF4-F29A-1F6A-E46031B5F8E7}"/>
              </a:ext>
            </a:extLst>
          </p:cNvPr>
          <p:cNvPicPr>
            <a:picLocks noChangeAspect="1"/>
          </p:cNvPicPr>
          <p:nvPr/>
        </p:nvPicPr>
        <p:blipFill rotWithShape="1">
          <a:blip r:embed="rId2"/>
          <a:srcRect l="66861" t="41749" r="22823" b="44711"/>
          <a:stretch/>
        </p:blipFill>
        <p:spPr>
          <a:xfrm>
            <a:off x="7330771" y="1063249"/>
            <a:ext cx="1561898" cy="1535282"/>
          </a:xfrm>
          <a:prstGeom prst="rect">
            <a:avLst/>
          </a:prstGeom>
        </p:spPr>
      </p:pic>
      <p:pic>
        <p:nvPicPr>
          <p:cNvPr id="13" name="Picture 12">
            <a:extLst>
              <a:ext uri="{FF2B5EF4-FFF2-40B4-BE49-F238E27FC236}">
                <a16:creationId xmlns:a16="http://schemas.microsoft.com/office/drawing/2014/main" id="{3C2DE1FA-78A0-9A82-A199-1DAB91F52D04}"/>
              </a:ext>
            </a:extLst>
          </p:cNvPr>
          <p:cNvPicPr>
            <a:picLocks noChangeAspect="1"/>
          </p:cNvPicPr>
          <p:nvPr/>
        </p:nvPicPr>
        <p:blipFill rotWithShape="1">
          <a:blip r:embed="rId2"/>
          <a:srcRect l="505" t="85498" r="89179" b="962"/>
          <a:stretch/>
        </p:blipFill>
        <p:spPr>
          <a:xfrm>
            <a:off x="8402274" y="4484996"/>
            <a:ext cx="1561898" cy="1535282"/>
          </a:xfrm>
          <a:prstGeom prst="rect">
            <a:avLst/>
          </a:prstGeom>
        </p:spPr>
      </p:pic>
      <p:pic>
        <p:nvPicPr>
          <p:cNvPr id="19" name="Picture 18" descr="A collage of images of people and animals&#10;&#10;Description automatically generated">
            <a:extLst>
              <a:ext uri="{FF2B5EF4-FFF2-40B4-BE49-F238E27FC236}">
                <a16:creationId xmlns:a16="http://schemas.microsoft.com/office/drawing/2014/main" id="{F6239064-7296-BFBC-8219-7451D4FA9EAE}"/>
              </a:ext>
            </a:extLst>
          </p:cNvPr>
          <p:cNvPicPr>
            <a:picLocks noChangeAspect="1"/>
          </p:cNvPicPr>
          <p:nvPr/>
        </p:nvPicPr>
        <p:blipFill rotWithShape="1">
          <a:blip r:embed="rId2"/>
          <a:srcRect l="17164" t="85586" r="72520" b="874"/>
          <a:stretch/>
        </p:blipFill>
        <p:spPr>
          <a:xfrm>
            <a:off x="7330771" y="2784061"/>
            <a:ext cx="1561898" cy="1535282"/>
          </a:xfrm>
          <a:prstGeom prst="rect">
            <a:avLst/>
          </a:prstGeom>
        </p:spPr>
      </p:pic>
      <p:pic>
        <p:nvPicPr>
          <p:cNvPr id="23" name="Picture 22" descr="A collage of images of people and animals&#10;&#10;Description automatically generated">
            <a:extLst>
              <a:ext uri="{FF2B5EF4-FFF2-40B4-BE49-F238E27FC236}">
                <a16:creationId xmlns:a16="http://schemas.microsoft.com/office/drawing/2014/main" id="{B83FFAEA-BFCA-0E22-28E8-7CF065C5F2CA}"/>
              </a:ext>
            </a:extLst>
          </p:cNvPr>
          <p:cNvPicPr>
            <a:picLocks noChangeAspect="1"/>
          </p:cNvPicPr>
          <p:nvPr/>
        </p:nvPicPr>
        <p:blipFill rotWithShape="1">
          <a:blip r:embed="rId2"/>
          <a:srcRect l="33722" t="85362" r="55962" b="1098"/>
          <a:stretch/>
        </p:blipFill>
        <p:spPr>
          <a:xfrm>
            <a:off x="9475765" y="2784061"/>
            <a:ext cx="1561898" cy="1535282"/>
          </a:xfrm>
          <a:prstGeom prst="rect">
            <a:avLst/>
          </a:prstGeom>
        </p:spPr>
      </p:pic>
    </p:spTree>
    <p:extLst>
      <p:ext uri="{BB962C8B-B14F-4D97-AF65-F5344CB8AC3E}">
        <p14:creationId xmlns:p14="http://schemas.microsoft.com/office/powerpoint/2010/main" val="59535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ED3100-3941-4F9A-9FAB-4A7A9B4A0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a:extLst>
              <a:ext uri="{FF2B5EF4-FFF2-40B4-BE49-F238E27FC236}">
                <a16:creationId xmlns:a16="http://schemas.microsoft.com/office/drawing/2014/main" id="{8CBEFB3C-8BDC-4A1B-94A5-A6A24CBB6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Complex maths formulae on a blackboard">
            <a:extLst>
              <a:ext uri="{FF2B5EF4-FFF2-40B4-BE49-F238E27FC236}">
                <a16:creationId xmlns:a16="http://schemas.microsoft.com/office/drawing/2014/main" id="{C3870ED1-EC8E-75C2-6131-F118DC35F0A5}"/>
              </a:ext>
            </a:extLst>
          </p:cNvPr>
          <p:cNvPicPr>
            <a:picLocks noChangeAspect="1"/>
          </p:cNvPicPr>
          <p:nvPr/>
        </p:nvPicPr>
        <p:blipFill rotWithShape="1">
          <a:blip r:embed="rId3">
            <a:duotone>
              <a:schemeClr val="accent1">
                <a:shade val="45000"/>
                <a:satMod val="135000"/>
              </a:schemeClr>
              <a:prstClr val="white"/>
            </a:duotone>
            <a:alphaModFix amt="35000"/>
          </a:blip>
          <a:srcRect t="17107" r="-2" b="5731"/>
          <a:stretch/>
        </p:blipFill>
        <p:spPr>
          <a:xfrm>
            <a:off x="20" y="10"/>
            <a:ext cx="12191981" cy="6857989"/>
          </a:xfrm>
          <a:prstGeom prst="rect">
            <a:avLst/>
          </a:prstGeom>
        </p:spPr>
      </p:pic>
      <p:sp>
        <p:nvSpPr>
          <p:cNvPr id="2" name="Title 1">
            <a:extLst>
              <a:ext uri="{FF2B5EF4-FFF2-40B4-BE49-F238E27FC236}">
                <a16:creationId xmlns:a16="http://schemas.microsoft.com/office/drawing/2014/main" id="{9DE426B0-F9F0-4FE7-8306-7F244E0723E4}"/>
              </a:ext>
            </a:extLst>
          </p:cNvPr>
          <p:cNvSpPr>
            <a:spLocks noGrp="1"/>
          </p:cNvSpPr>
          <p:nvPr>
            <p:ph type="title"/>
          </p:nvPr>
        </p:nvSpPr>
        <p:spPr>
          <a:xfrm>
            <a:off x="1188069" y="381935"/>
            <a:ext cx="5366040" cy="2344840"/>
          </a:xfrm>
        </p:spPr>
        <p:txBody>
          <a:bodyPr vert="horz" lIns="91440" tIns="45720" rIns="91440" bIns="45720" rtlCol="0" anchor="b">
            <a:normAutofit/>
          </a:bodyPr>
          <a:lstStyle/>
          <a:p>
            <a:r>
              <a:rPr lang="en-US" sz="8000">
                <a:solidFill>
                  <a:srgbClr val="FFFFFF"/>
                </a:solidFill>
              </a:rPr>
              <a:t>However…</a:t>
            </a:r>
          </a:p>
        </p:txBody>
      </p:sp>
      <p:grpSp>
        <p:nvGrpSpPr>
          <p:cNvPr id="13" name="Group 12">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a:solidFill>
            <a:srgbClr val="FFFFFF"/>
          </a:solidFill>
        </p:grpSpPr>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B9FC31-9547-45F3-9FFA-4D5E6EA479AA}"/>
              </a:ext>
            </a:extLst>
          </p:cNvPr>
          <p:cNvSpPr>
            <a:spLocks noGrp="1"/>
          </p:cNvSpPr>
          <p:nvPr>
            <p:ph sz="half" idx="1"/>
          </p:nvPr>
        </p:nvSpPr>
        <p:spPr>
          <a:xfrm>
            <a:off x="1188069" y="3175552"/>
            <a:ext cx="9807412" cy="2809114"/>
          </a:xfrm>
        </p:spPr>
        <p:txBody>
          <a:bodyPr vert="horz" lIns="91440" tIns="45720" rIns="91440" bIns="45720" rtlCol="0" anchor="t">
            <a:normAutofit/>
          </a:bodyPr>
          <a:lstStyle/>
          <a:p>
            <a:pPr marL="0" indent="0">
              <a:buNone/>
            </a:pPr>
            <a:r>
              <a:rPr lang="en-US" sz="2000">
                <a:solidFill>
                  <a:srgbClr val="FFFFFF"/>
                </a:solidFill>
              </a:rPr>
              <a:t>Technological determinism is not something we should subscribe to.</a:t>
            </a:r>
            <a:endParaRPr lang="en-US"/>
          </a:p>
          <a:p>
            <a:pPr marL="0" indent="0">
              <a:buNone/>
            </a:pPr>
            <a:r>
              <a:rPr lang="en-US" sz="2000">
                <a:solidFill>
                  <a:srgbClr val="FFFFFF"/>
                </a:solidFill>
              </a:rPr>
              <a:t>Many of these problems have solutions stemming from the long history of AI ethicists, artists and creators.</a:t>
            </a:r>
            <a:endParaRPr lang="en-US" sz="2000">
              <a:solidFill>
                <a:srgbClr val="FFFFFF"/>
              </a:solidFill>
              <a:cs typeface="Calibri" panose="020F0502020204030204"/>
            </a:endParaRPr>
          </a:p>
        </p:txBody>
      </p:sp>
    </p:spTree>
    <p:extLst>
      <p:ext uri="{BB962C8B-B14F-4D97-AF65-F5344CB8AC3E}">
        <p14:creationId xmlns:p14="http://schemas.microsoft.com/office/powerpoint/2010/main" val="1040752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ED3100-3941-4F9A-9FAB-4A7A9B4A0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a:extLst>
              <a:ext uri="{FF2B5EF4-FFF2-40B4-BE49-F238E27FC236}">
                <a16:creationId xmlns:a16="http://schemas.microsoft.com/office/drawing/2014/main" id="{8CBEFB3C-8BDC-4A1B-94A5-A6A24CBB6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White puzzle with one red piece">
            <a:extLst>
              <a:ext uri="{FF2B5EF4-FFF2-40B4-BE49-F238E27FC236}">
                <a16:creationId xmlns:a16="http://schemas.microsoft.com/office/drawing/2014/main" id="{70B13149-7589-E489-641F-50955B091E81}"/>
              </a:ext>
            </a:extLst>
          </p:cNvPr>
          <p:cNvPicPr>
            <a:picLocks noChangeAspect="1"/>
          </p:cNvPicPr>
          <p:nvPr/>
        </p:nvPicPr>
        <p:blipFill rotWithShape="1">
          <a:blip r:embed="rId3">
            <a:duotone>
              <a:schemeClr val="accent1">
                <a:shade val="45000"/>
                <a:satMod val="135000"/>
              </a:schemeClr>
              <a:prstClr val="white"/>
            </a:duotone>
            <a:alphaModFix amt="35000"/>
          </a:blip>
          <a:srcRect r="-2" b="-2"/>
          <a:stretch/>
        </p:blipFill>
        <p:spPr>
          <a:xfrm>
            <a:off x="20" y="10"/>
            <a:ext cx="12191981" cy="6857989"/>
          </a:xfrm>
          <a:prstGeom prst="rect">
            <a:avLst/>
          </a:prstGeom>
        </p:spPr>
      </p:pic>
      <p:sp>
        <p:nvSpPr>
          <p:cNvPr id="2" name="Title 1">
            <a:extLst>
              <a:ext uri="{FF2B5EF4-FFF2-40B4-BE49-F238E27FC236}">
                <a16:creationId xmlns:a16="http://schemas.microsoft.com/office/drawing/2014/main" id="{9DE426B0-F9F0-4FE7-8306-7F244E0723E4}"/>
              </a:ext>
            </a:extLst>
          </p:cNvPr>
          <p:cNvSpPr>
            <a:spLocks noGrp="1"/>
          </p:cNvSpPr>
          <p:nvPr>
            <p:ph type="title"/>
          </p:nvPr>
        </p:nvSpPr>
        <p:spPr>
          <a:xfrm>
            <a:off x="1188069" y="381935"/>
            <a:ext cx="5366040" cy="2344840"/>
          </a:xfrm>
        </p:spPr>
        <p:txBody>
          <a:bodyPr vert="horz" lIns="91440" tIns="45720" rIns="91440" bIns="45720" rtlCol="0" anchor="b">
            <a:normAutofit/>
          </a:bodyPr>
          <a:lstStyle/>
          <a:p>
            <a:r>
              <a:rPr lang="en-US" sz="8000">
                <a:solidFill>
                  <a:srgbClr val="FFFFFF"/>
                </a:solidFill>
              </a:rPr>
              <a:t>However…</a:t>
            </a:r>
          </a:p>
        </p:txBody>
      </p:sp>
      <p:grpSp>
        <p:nvGrpSpPr>
          <p:cNvPr id="13" name="Group 12">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a:solidFill>
            <a:srgbClr val="FFFFFF"/>
          </a:solidFill>
        </p:grpSpPr>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B9FC31-9547-45F3-9FFA-4D5E6EA479AA}"/>
              </a:ext>
            </a:extLst>
          </p:cNvPr>
          <p:cNvSpPr>
            <a:spLocks noGrp="1"/>
          </p:cNvSpPr>
          <p:nvPr>
            <p:ph sz="half" idx="1"/>
          </p:nvPr>
        </p:nvSpPr>
        <p:spPr>
          <a:xfrm>
            <a:off x="1188069" y="3175552"/>
            <a:ext cx="9916269" cy="2809114"/>
          </a:xfrm>
        </p:spPr>
        <p:txBody>
          <a:bodyPr vert="horz" lIns="91440" tIns="45720" rIns="91440" bIns="45720" rtlCol="0" anchor="t">
            <a:normAutofit/>
          </a:bodyPr>
          <a:lstStyle/>
          <a:p>
            <a:pPr marL="0" indent="0">
              <a:buNone/>
            </a:pPr>
            <a:r>
              <a:rPr lang="en-US" sz="2000" dirty="0">
                <a:solidFill>
                  <a:srgbClr val="FFFFFF"/>
                </a:solidFill>
              </a:rPr>
              <a:t>As educators, we can help shape the future of AI through critical, responsible use and robust ethical practices.</a:t>
            </a:r>
          </a:p>
          <a:p>
            <a:pPr marL="0" indent="0">
              <a:buNone/>
            </a:pPr>
            <a:r>
              <a:rPr lang="en-US" sz="2000" dirty="0">
                <a:solidFill>
                  <a:srgbClr val="FFFFFF"/>
                </a:solidFill>
              </a:rPr>
              <a:t>I might sound a bit gloomy, but it’s important we have these conversations.</a:t>
            </a:r>
            <a:endParaRPr lang="en-US" dirty="0"/>
          </a:p>
          <a:p>
            <a:pPr marL="0" indent="0">
              <a:buNone/>
            </a:pPr>
            <a:r>
              <a:rPr lang="en-US" sz="2000" dirty="0">
                <a:solidFill>
                  <a:srgbClr val="FFFFFF"/>
                </a:solidFill>
              </a:rPr>
              <a:t>Let’s find the answers together.</a:t>
            </a:r>
            <a:endParaRPr lang="en-US" sz="2000" dirty="0">
              <a:solidFill>
                <a:srgbClr val="FFFFFF"/>
              </a:solidFill>
              <a:cs typeface="Calibri"/>
            </a:endParaRPr>
          </a:p>
        </p:txBody>
      </p:sp>
    </p:spTree>
    <p:extLst>
      <p:ext uri="{BB962C8B-B14F-4D97-AF65-F5344CB8AC3E}">
        <p14:creationId xmlns:p14="http://schemas.microsoft.com/office/powerpoint/2010/main" val="2301524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E426B0-F9F0-4FE7-8306-7F244E0723E4}"/>
              </a:ext>
            </a:extLst>
          </p:cNvPr>
          <p:cNvSpPr>
            <a:spLocks noGrp="1"/>
          </p:cNvSpPr>
          <p:nvPr>
            <p:ph type="title"/>
          </p:nvPr>
        </p:nvSpPr>
        <p:spPr>
          <a:xfrm>
            <a:off x="808638" y="386930"/>
            <a:ext cx="9236700" cy="1188950"/>
          </a:xfrm>
        </p:spPr>
        <p:txBody>
          <a:bodyPr vert="horz" lIns="91440" tIns="45720" rIns="91440" bIns="45720" rtlCol="0" anchor="b">
            <a:normAutofit/>
          </a:bodyPr>
          <a:lstStyle/>
          <a:p>
            <a:r>
              <a:rPr lang="en-US" sz="5400" kern="1200">
                <a:solidFill>
                  <a:schemeClr val="tx1"/>
                </a:solidFill>
                <a:latin typeface="+mj-lt"/>
                <a:ea typeface="+mj-ea"/>
                <a:cs typeface="+mj-cs"/>
              </a:rPr>
              <a:t>References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B9FC31-9547-45F3-9FFA-4D5E6EA479AA}"/>
              </a:ext>
            </a:extLst>
          </p:cNvPr>
          <p:cNvSpPr>
            <a:spLocks noGrp="1"/>
          </p:cNvSpPr>
          <p:nvPr>
            <p:ph sz="half" idx="1"/>
          </p:nvPr>
        </p:nvSpPr>
        <p:spPr>
          <a:xfrm>
            <a:off x="793660" y="2599509"/>
            <a:ext cx="10143668" cy="3435531"/>
          </a:xfrm>
        </p:spPr>
        <p:txBody>
          <a:bodyPr vert="horz" lIns="91440" tIns="45720" rIns="91440" bIns="45720" rtlCol="0" anchor="ctr">
            <a:normAutofit/>
          </a:bodyPr>
          <a:lstStyle/>
          <a:p>
            <a:pPr marL="0" indent="0">
              <a:buNone/>
            </a:pPr>
            <a:r>
              <a:rPr lang="en-US" sz="1100"/>
              <a:t>Barth, R. (2023). The Convergence of AI and Creativity: Introducing Ghostwriter. </a:t>
            </a:r>
            <a:r>
              <a:rPr lang="en-US" sz="1100" i="1"/>
              <a:t>Ubisoft News. </a:t>
            </a:r>
            <a:r>
              <a:rPr lang="en-US" sz="1100">
                <a:hlinkClick r:id="rId3"/>
              </a:rPr>
              <a:t>https://news.ubisoft.com/en-us/article/7Cm07zbBGy4Xml6WgYi25d/the-convergence-of-ai-and-creativity-introducing-ghostwriter</a:t>
            </a:r>
            <a:endParaRPr lang="en-US" sz="1100">
              <a:cs typeface="Calibri" panose="020F0502020204030204"/>
            </a:endParaRPr>
          </a:p>
          <a:p>
            <a:pPr marL="0" indent="0">
              <a:buNone/>
            </a:pPr>
            <a:r>
              <a:rPr lang="en-US" sz="1100"/>
              <a:t>Berthelot, A., Caron, E., Jay, M., &amp; Lefèvre, L. (2024). Estimating the environmental impact of Generative-AI services using an LCA-based methodology. </a:t>
            </a:r>
            <a:r>
              <a:rPr lang="en-US" sz="1100" i="1"/>
              <a:t>Procedia CIRP 122. </a:t>
            </a:r>
            <a:r>
              <a:rPr lang="en-US" sz="1100">
                <a:hlinkClick r:id="rId4"/>
              </a:rPr>
              <a:t>https://doi.org/10.1016/j.procir.2024.01.098</a:t>
            </a:r>
            <a:endParaRPr lang="en-US" sz="1100">
              <a:cs typeface="Calibri" panose="020F0502020204030204"/>
            </a:endParaRPr>
          </a:p>
          <a:p>
            <a:pPr marL="0" indent="0">
              <a:buNone/>
            </a:pPr>
            <a:r>
              <a:rPr lang="en-US" sz="1100" err="1"/>
              <a:t>Bolukbasi</a:t>
            </a:r>
            <a:r>
              <a:rPr lang="en-US" sz="1100"/>
              <a:t>, T., Chang, K-W., Zou, J. Saligrama, V. &amp; Kalai, A. (2016). Man is to Computer Programmer as Woman is to Homemaker? Debiasing Word Embeddings. </a:t>
            </a:r>
            <a:r>
              <a:rPr lang="en-US" sz="1100" i="1"/>
              <a:t>Advances in Neural Information Processing Systems 29 (NIPS 2016). </a:t>
            </a:r>
            <a:r>
              <a:rPr lang="en-US" sz="1100">
                <a:hlinkClick r:id="rId5"/>
              </a:rPr>
              <a:t>https://doi.org/10.48550/arXiv.1607.06520</a:t>
            </a:r>
            <a:endParaRPr lang="en-US" sz="1100">
              <a:cs typeface="Calibri" panose="020F0502020204030204"/>
            </a:endParaRPr>
          </a:p>
          <a:p>
            <a:pPr marL="0" indent="0">
              <a:buNone/>
            </a:pPr>
            <a:r>
              <a:rPr lang="en-US" sz="1100"/>
              <a:t>Hicks, M.T., Humphries, J. &amp; Slater, J. (2024). ChatGPT is bullshit. </a:t>
            </a:r>
            <a:r>
              <a:rPr lang="en-US" sz="1100" i="1"/>
              <a:t>Ethics Inf Technol</a:t>
            </a:r>
            <a:r>
              <a:rPr lang="en-US" sz="1100"/>
              <a:t> </a:t>
            </a:r>
            <a:r>
              <a:rPr lang="en-US" sz="1100" i="1"/>
              <a:t>26</a:t>
            </a:r>
            <a:r>
              <a:rPr lang="en-US" sz="1100"/>
              <a:t>, 38. </a:t>
            </a:r>
            <a:r>
              <a:rPr lang="en-US" sz="1100">
                <a:hlinkClick r:id="rId6"/>
              </a:rPr>
              <a:t>https://doi.org/10.1007/s10676-024-09775-5</a:t>
            </a:r>
            <a:endParaRPr lang="en-US" sz="1100">
              <a:cs typeface="Calibri" panose="020F0502020204030204"/>
            </a:endParaRPr>
          </a:p>
          <a:p>
            <a:pPr marL="0" indent="0">
              <a:buNone/>
            </a:pPr>
            <a:r>
              <a:rPr lang="en-US" sz="1100"/>
              <a:t>Ho, K.K. (2024). Database of 16,000 Artists Used to Train Midjourney AI, Including 6-Year-Old Child, Garners Criticism. </a:t>
            </a:r>
            <a:r>
              <a:rPr lang="en-US" sz="1100" i="1" err="1"/>
              <a:t>ARTNews</a:t>
            </a:r>
            <a:r>
              <a:rPr lang="en-US" sz="1100" i="1"/>
              <a:t>. </a:t>
            </a:r>
            <a:r>
              <a:rPr lang="en-US" sz="1100">
                <a:hlinkClick r:id="rId7"/>
              </a:rPr>
              <a:t>https://www.artnews.com/art-news/news/midjourney-ai-artists-database-1234691955</a:t>
            </a:r>
            <a:endParaRPr lang="en-US" sz="1100">
              <a:cs typeface="Calibri" panose="020F0502020204030204"/>
            </a:endParaRPr>
          </a:p>
          <a:p>
            <a:pPr marL="0" indent="0">
              <a:buNone/>
            </a:pPr>
            <a:r>
              <a:rPr lang="en-US" sz="1100"/>
              <a:t>Li, P., Yang, J., Islam, MA. &amp; Ren, S.(2023). Making AI Less "Thirsty": Uncovering and Addressing the Secret Water Footprint of AI Models. Pre-print. </a:t>
            </a:r>
            <a:r>
              <a:rPr lang="en-US" sz="1100">
                <a:hlinkClick r:id="rId8"/>
              </a:rPr>
              <a:t>https://doi.org/10.48550/arXiv.2304.03271</a:t>
            </a:r>
            <a:endParaRPr lang="en-US" sz="1100">
              <a:cs typeface="Calibri" panose="020F0502020204030204"/>
            </a:endParaRPr>
          </a:p>
          <a:p>
            <a:pPr marL="0" indent="0">
              <a:buNone/>
            </a:pPr>
            <a:r>
              <a:rPr lang="en-US" sz="1100"/>
              <a:t>Rane, N. (2023). Roles and challenges of ChatGPT and similar generative artificial intelligence for achieving the sustainable development goals (SDGs). </a:t>
            </a:r>
            <a:r>
              <a:rPr lang="en-US" sz="1100" i="1"/>
              <a:t>Available at SSRN 4603244</a:t>
            </a:r>
            <a:r>
              <a:rPr lang="en-US" sz="1100"/>
              <a:t>. </a:t>
            </a:r>
            <a:r>
              <a:rPr lang="en-US" sz="1100">
                <a:hlinkClick r:id="rId9"/>
              </a:rPr>
              <a:t>http://dx.doi.org/10.2139/ssrn.4603244</a:t>
            </a:r>
            <a:endParaRPr lang="en-US" sz="1100">
              <a:cs typeface="Calibri" panose="020F0502020204030204"/>
            </a:endParaRPr>
          </a:p>
          <a:p>
            <a:pPr marL="0" indent="0">
              <a:buNone/>
            </a:pPr>
            <a:r>
              <a:rPr lang="en-US" sz="1100"/>
              <a:t>Thiel, D. (2023). Identifying and Eliminating CSAM in Generative ML Training Data and Models. </a:t>
            </a:r>
            <a:r>
              <a:rPr lang="en-US" sz="1100" i="1"/>
              <a:t>Stanford Digital Repository</a:t>
            </a:r>
            <a:r>
              <a:rPr lang="en-US" sz="1100"/>
              <a:t>. </a:t>
            </a:r>
            <a:r>
              <a:rPr lang="en-US" sz="1100">
                <a:hlinkClick r:id="rId10"/>
              </a:rPr>
              <a:t>https://doi.org/10.25740/kh752sm9123</a:t>
            </a:r>
            <a:endParaRPr lang="en-US" sz="1100">
              <a:cs typeface="Calibri" panose="020F0502020204030204"/>
            </a:endParaRPr>
          </a:p>
        </p:txBody>
      </p:sp>
    </p:spTree>
    <p:extLst>
      <p:ext uri="{BB962C8B-B14F-4D97-AF65-F5344CB8AC3E}">
        <p14:creationId xmlns:p14="http://schemas.microsoft.com/office/powerpoint/2010/main" val="2473681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ny question marks on black background">
            <a:extLst>
              <a:ext uri="{FF2B5EF4-FFF2-40B4-BE49-F238E27FC236}">
                <a16:creationId xmlns:a16="http://schemas.microsoft.com/office/drawing/2014/main" id="{BDF540E3-F943-DC50-41BA-965B20785175}"/>
              </a:ext>
            </a:extLst>
          </p:cNvPr>
          <p:cNvPicPr>
            <a:picLocks noChangeAspect="1"/>
          </p:cNvPicPr>
          <p:nvPr/>
        </p:nvPicPr>
        <p:blipFill rotWithShape="1">
          <a:blip r:embed="rId3">
            <a:duotone>
              <a:prstClr val="black"/>
              <a:schemeClr val="tx2">
                <a:tint val="45000"/>
                <a:satMod val="400000"/>
              </a:schemeClr>
            </a:duotone>
          </a:blip>
          <a:srcRect t="7619" r="-2" b="-2"/>
          <a:stretch/>
        </p:blipFill>
        <p:spPr>
          <a:xfrm>
            <a:off x="-3047" y="10"/>
            <a:ext cx="12191999" cy="6857990"/>
          </a:xfrm>
          <a:prstGeom prst="rect">
            <a:avLst/>
          </a:prstGeom>
        </p:spPr>
      </p:pic>
      <p:sp>
        <p:nvSpPr>
          <p:cNvPr id="2" name="Title 1">
            <a:extLst>
              <a:ext uri="{FF2B5EF4-FFF2-40B4-BE49-F238E27FC236}">
                <a16:creationId xmlns:a16="http://schemas.microsoft.com/office/drawing/2014/main" id="{9DE426B0-F9F0-4FE7-8306-7F244E0723E4}"/>
              </a:ext>
            </a:extLst>
          </p:cNvPr>
          <p:cNvSpPr>
            <a:spLocks noGrp="1"/>
          </p:cNvSpPr>
          <p:nvPr>
            <p:ph type="title"/>
          </p:nvPr>
        </p:nvSpPr>
        <p:spPr>
          <a:xfrm>
            <a:off x="275555" y="172994"/>
            <a:ext cx="10058400" cy="786425"/>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r>
              <a:rPr lang="en-US" sz="5200" dirty="0">
                <a:solidFill>
                  <a:schemeClr val="bg1"/>
                </a:solidFill>
              </a:rPr>
              <a:t>Your discipline and AI</a:t>
            </a:r>
          </a:p>
        </p:txBody>
      </p:sp>
      <p:sp>
        <p:nvSpPr>
          <p:cNvPr id="3" name="Content Placeholder 2">
            <a:extLst>
              <a:ext uri="{FF2B5EF4-FFF2-40B4-BE49-F238E27FC236}">
                <a16:creationId xmlns:a16="http://schemas.microsoft.com/office/drawing/2014/main" id="{45B9FC31-9547-45F3-9FFA-4D5E6EA479AA}"/>
              </a:ext>
            </a:extLst>
          </p:cNvPr>
          <p:cNvSpPr>
            <a:spLocks noGrp="1"/>
          </p:cNvSpPr>
          <p:nvPr>
            <p:ph sz="half" idx="1"/>
          </p:nvPr>
        </p:nvSpPr>
        <p:spPr>
          <a:xfrm>
            <a:off x="275555" y="1384449"/>
            <a:ext cx="6835759" cy="5053421"/>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buNone/>
            </a:pPr>
            <a:r>
              <a:rPr lang="en-AU" dirty="0">
                <a:solidFill>
                  <a:schemeClr val="bg1"/>
                </a:solidFill>
              </a:rPr>
              <a:t>Think about:</a:t>
            </a:r>
          </a:p>
          <a:p>
            <a:pPr marL="0" indent="0">
              <a:buNone/>
            </a:pPr>
            <a:r>
              <a:rPr lang="en-AU" dirty="0">
                <a:solidFill>
                  <a:schemeClr val="bg1"/>
                </a:solidFill>
              </a:rPr>
              <a:t>What parts of your practice are you replacing with AI?</a:t>
            </a:r>
          </a:p>
          <a:p>
            <a:pPr marL="0" indent="0">
              <a:buNone/>
            </a:pPr>
            <a:r>
              <a:rPr lang="en-AU" dirty="0">
                <a:solidFill>
                  <a:schemeClr val="bg1"/>
                </a:solidFill>
              </a:rPr>
              <a:t>Are these the same as the ones you allow your students to use AI for? Why/why not?</a:t>
            </a:r>
          </a:p>
        </p:txBody>
      </p:sp>
    </p:spTree>
    <p:extLst>
      <p:ext uri="{BB962C8B-B14F-4D97-AF65-F5344CB8AC3E}">
        <p14:creationId xmlns:p14="http://schemas.microsoft.com/office/powerpoint/2010/main" val="3685040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E426B0-F9F0-4FE7-8306-7F244E0723E4}"/>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a:t>What is AI?</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B9FC31-9547-45F3-9FFA-4D5E6EA479AA}"/>
              </a:ext>
            </a:extLst>
          </p:cNvPr>
          <p:cNvSpPr>
            <a:spLocks noGrp="1"/>
          </p:cNvSpPr>
          <p:nvPr>
            <p:ph sz="half" idx="1"/>
          </p:nvPr>
        </p:nvSpPr>
        <p:spPr>
          <a:xfrm>
            <a:off x="590719" y="2330505"/>
            <a:ext cx="4559425" cy="3979585"/>
          </a:xfrm>
        </p:spPr>
        <p:txBody>
          <a:bodyPr vert="horz" lIns="91440" tIns="45720" rIns="91440" bIns="45720" rtlCol="0" anchor="ctr">
            <a:normAutofit/>
          </a:bodyPr>
          <a:lstStyle/>
          <a:p>
            <a:pPr marL="0" indent="0">
              <a:buNone/>
            </a:pPr>
            <a:r>
              <a:rPr lang="en-US" sz="2000" dirty="0"/>
              <a:t>“AI” is a rather nebulous term, and has been used or misused to refer to many different algorithms over the years.</a:t>
            </a:r>
          </a:p>
          <a:p>
            <a:pPr marL="0" indent="0">
              <a:buNone/>
            </a:pPr>
            <a:r>
              <a:rPr lang="en-US" sz="2000" dirty="0"/>
              <a:t>We often consider AI to be when tasks once the domain of the human are now carried out by a machine.</a:t>
            </a:r>
          </a:p>
          <a:p>
            <a:pPr marL="0" indent="0">
              <a:buNone/>
            </a:pPr>
            <a:r>
              <a:rPr lang="en-US" sz="2000" dirty="0"/>
              <a:t>“Generative AI” is the field of AI currently experiencing rapid growth, buzz and, importantly, use by students.</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a:extLst>
              <a:ext uri="{FF2B5EF4-FFF2-40B4-BE49-F238E27FC236}">
                <a16:creationId xmlns:a16="http://schemas.microsoft.com/office/drawing/2014/main" id="{72292C65-3304-4B11-80AA-2025F99B84B5}"/>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6068" r="8054" b="2"/>
          <a:stretch/>
        </p:blipFill>
        <p:spPr>
          <a:xfrm>
            <a:off x="5977788" y="799352"/>
            <a:ext cx="5425410" cy="5259296"/>
          </a:xfrm>
          <a:prstGeom prst="rect">
            <a:avLst/>
          </a:prstGeom>
        </p:spPr>
      </p:pic>
    </p:spTree>
    <p:extLst>
      <p:ext uri="{BB962C8B-B14F-4D97-AF65-F5344CB8AC3E}">
        <p14:creationId xmlns:p14="http://schemas.microsoft.com/office/powerpoint/2010/main" val="205009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6CAED0A-2A45-4C9C-BCDD-21A8A092C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E426B0-F9F0-4FE7-8306-7F244E0723E4}"/>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a:solidFill>
                  <a:schemeClr val="tx1"/>
                </a:solidFill>
                <a:latin typeface="+mj-lt"/>
                <a:ea typeface="+mj-ea"/>
                <a:cs typeface="+mj-cs"/>
              </a:rPr>
              <a:t>Why use AI?</a:t>
            </a:r>
          </a:p>
        </p:txBody>
      </p:sp>
      <p:sp>
        <p:nvSpPr>
          <p:cNvPr id="17" name="Rectangle 1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B9FC31-9547-45F3-9FFA-4D5E6EA479AA}"/>
              </a:ext>
            </a:extLst>
          </p:cNvPr>
          <p:cNvSpPr>
            <a:spLocks noGrp="1"/>
          </p:cNvSpPr>
          <p:nvPr>
            <p:ph sz="half" idx="1"/>
          </p:nvPr>
        </p:nvSpPr>
        <p:spPr>
          <a:xfrm>
            <a:off x="793660" y="2599509"/>
            <a:ext cx="4160725" cy="3598989"/>
          </a:xfrm>
        </p:spPr>
        <p:txBody>
          <a:bodyPr vert="horz" lIns="91440" tIns="45720" rIns="91440" bIns="45720" rtlCol="0" anchor="ctr">
            <a:normAutofit/>
          </a:bodyPr>
          <a:lstStyle/>
          <a:p>
            <a:pPr marL="0" indent="0">
              <a:buNone/>
            </a:pPr>
            <a:r>
              <a:rPr lang="en-US" sz="2000" dirty="0" err="1"/>
              <a:t>GenAI</a:t>
            </a:r>
            <a:r>
              <a:rPr lang="en-US" sz="2000" dirty="0"/>
              <a:t> can provide us with new and exciting possibilities, which we are only just scratching the surface of.</a:t>
            </a:r>
          </a:p>
          <a:p>
            <a:pPr marL="0" indent="0">
              <a:buNone/>
            </a:pPr>
            <a:r>
              <a:rPr lang="en-US" sz="2000" dirty="0"/>
              <a:t>Over the last ~10 years, AI researchers and artists have explored how we can use AI not to mimic the human, but to do something altogether new.</a:t>
            </a:r>
          </a:p>
          <a:p>
            <a:pPr marL="0" indent="0">
              <a:buNone/>
            </a:pPr>
            <a:r>
              <a:rPr lang="en-US" sz="2000" dirty="0" err="1"/>
              <a:t>GenAI</a:t>
            </a:r>
            <a:r>
              <a:rPr lang="en-US" sz="2000" dirty="0"/>
              <a:t> tools like PI AI, </a:t>
            </a:r>
            <a:r>
              <a:rPr lang="en-US" sz="2000" dirty="0" err="1"/>
              <a:t>ChatGPT</a:t>
            </a:r>
            <a:r>
              <a:rPr lang="en-US" sz="2000" dirty="0"/>
              <a:t>, etc. have the </a:t>
            </a:r>
            <a:r>
              <a:rPr lang="en-US" sz="2000" i="1" dirty="0"/>
              <a:t>potential</a:t>
            </a:r>
            <a:r>
              <a:rPr lang="en-US" sz="2000" dirty="0"/>
              <a:t> to democratize these opportunities.</a:t>
            </a:r>
          </a:p>
        </p:txBody>
      </p:sp>
      <p:pic>
        <p:nvPicPr>
          <p:cNvPr id="8" name="Content Placeholder 7">
            <a:extLst>
              <a:ext uri="{FF2B5EF4-FFF2-40B4-BE49-F238E27FC236}">
                <a16:creationId xmlns:a16="http://schemas.microsoft.com/office/drawing/2014/main" id="{CB241FB2-00FC-4CC0-B292-BD94EC4AACF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833" b="2599"/>
          <a:stretch/>
        </p:blipFill>
        <p:spPr>
          <a:xfrm>
            <a:off x="5418759" y="2559047"/>
            <a:ext cx="2741805" cy="3639451"/>
          </a:xfrm>
          <a:prstGeom prst="rect">
            <a:avLst/>
          </a:prstGeom>
        </p:spPr>
      </p:pic>
      <p:pic>
        <p:nvPicPr>
          <p:cNvPr id="10" name="Picture 9">
            <a:extLst>
              <a:ext uri="{FF2B5EF4-FFF2-40B4-BE49-F238E27FC236}">
                <a16:creationId xmlns:a16="http://schemas.microsoft.com/office/drawing/2014/main" id="{9638C566-CDCE-486C-9596-697E78031DA7}"/>
              </a:ext>
            </a:extLst>
          </p:cNvPr>
          <p:cNvPicPr>
            <a:picLocks noChangeAspect="1"/>
          </p:cNvPicPr>
          <p:nvPr/>
        </p:nvPicPr>
        <p:blipFill rotWithShape="1">
          <a:blip r:embed="rId4">
            <a:extLst>
              <a:ext uri="{28A0092B-C50C-407E-A947-70E740481C1C}">
                <a14:useLocalDpi xmlns:a14="http://schemas.microsoft.com/office/drawing/2010/main" val="0"/>
              </a:ext>
            </a:extLst>
          </a:blip>
          <a:srcRect b="3165"/>
          <a:stretch/>
        </p:blipFill>
        <p:spPr>
          <a:xfrm>
            <a:off x="8412616" y="2559047"/>
            <a:ext cx="2743620" cy="3639451"/>
          </a:xfrm>
          <a:prstGeom prst="rect">
            <a:avLst/>
          </a:prstGeom>
        </p:spPr>
      </p:pic>
      <p:sp>
        <p:nvSpPr>
          <p:cNvPr id="21" name="Rectangle 2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348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E426B0-F9F0-4FE7-8306-7F244E0723E4}"/>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a:t>Our responsibilities</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B9FC31-9547-45F3-9FFA-4D5E6EA479AA}"/>
              </a:ext>
            </a:extLst>
          </p:cNvPr>
          <p:cNvSpPr>
            <a:spLocks noGrp="1"/>
          </p:cNvSpPr>
          <p:nvPr>
            <p:ph sz="half" idx="1"/>
          </p:nvPr>
        </p:nvSpPr>
        <p:spPr>
          <a:xfrm>
            <a:off x="590719" y="2330505"/>
            <a:ext cx="4559425" cy="3979585"/>
          </a:xfrm>
        </p:spPr>
        <p:txBody>
          <a:bodyPr vert="horz" lIns="91440" tIns="45720" rIns="91440" bIns="45720" rtlCol="0" anchor="ctr">
            <a:normAutofit/>
          </a:bodyPr>
          <a:lstStyle/>
          <a:p>
            <a:pPr marL="0" indent="0">
              <a:buNone/>
            </a:pPr>
            <a:r>
              <a:rPr lang="en-US" sz="2000" dirty="0"/>
              <a:t>Although there is great opportunity, there are also a lot of ethical and sustainability concerns that come along with the use of </a:t>
            </a:r>
            <a:r>
              <a:rPr lang="en-US" sz="2000" dirty="0" err="1"/>
              <a:t>GenAI</a:t>
            </a:r>
            <a:r>
              <a:rPr lang="en-US" sz="2000" dirty="0"/>
              <a:t>.</a:t>
            </a:r>
          </a:p>
          <a:p>
            <a:pPr marL="0" indent="0">
              <a:buNone/>
            </a:pPr>
            <a:r>
              <a:rPr lang="en-US" sz="2000" dirty="0"/>
              <a:t>As educators, it is our responsibility to be aware of these concerns and educate our students.</a:t>
            </a:r>
          </a:p>
          <a:p>
            <a:pPr marL="0" indent="0">
              <a:buNone/>
            </a:pPr>
            <a:r>
              <a:rPr lang="en-US" sz="2000" dirty="0"/>
              <a:t>As STEM educators, it is our obligation.</a:t>
            </a:r>
          </a:p>
          <a:p>
            <a:endParaRPr lang="en-US" sz="2000" dirty="0"/>
          </a:p>
          <a:p>
            <a:pPr marL="0"/>
            <a:endParaRPr lang="en-US" sz="2000" dirty="0"/>
          </a:p>
          <a:p>
            <a:endParaRPr lang="en-US" sz="2000" dirty="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183BE40-4D5B-4821-A03E-9D07098E7F0B}"/>
              </a:ext>
            </a:extLst>
          </p:cNvPr>
          <p:cNvPicPr>
            <a:picLocks noChangeAspect="1"/>
          </p:cNvPicPr>
          <p:nvPr/>
        </p:nvPicPr>
        <p:blipFill rotWithShape="1">
          <a:blip r:embed="rId3">
            <a:extLst>
              <a:ext uri="{28A0092B-C50C-407E-A947-70E740481C1C}">
                <a14:useLocalDpi xmlns:a14="http://schemas.microsoft.com/office/drawing/2010/main" val="0"/>
              </a:ext>
            </a:extLst>
          </a:blip>
          <a:srcRect t="19351" r="1" b="15943"/>
          <a:stretch/>
        </p:blipFill>
        <p:spPr>
          <a:xfrm>
            <a:off x="5977788" y="799352"/>
            <a:ext cx="5425410" cy="5259296"/>
          </a:xfrm>
          <a:prstGeom prst="rect">
            <a:avLst/>
          </a:prstGeom>
        </p:spPr>
      </p:pic>
    </p:spTree>
    <p:extLst>
      <p:ext uri="{BB962C8B-B14F-4D97-AF65-F5344CB8AC3E}">
        <p14:creationId xmlns:p14="http://schemas.microsoft.com/office/powerpoint/2010/main" val="481468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E426B0-F9F0-4FE7-8306-7F244E0723E4}"/>
              </a:ext>
            </a:extLst>
          </p:cNvPr>
          <p:cNvSpPr>
            <a:spLocks noGrp="1"/>
          </p:cNvSpPr>
          <p:nvPr>
            <p:ph type="title"/>
          </p:nvPr>
        </p:nvSpPr>
        <p:spPr>
          <a:xfrm>
            <a:off x="589560" y="856180"/>
            <a:ext cx="4560584" cy="1128068"/>
          </a:xfrm>
        </p:spPr>
        <p:txBody>
          <a:bodyPr vert="horz" lIns="91440" tIns="45720" rIns="91440" bIns="45720" rtlCol="0" anchor="ctr">
            <a:normAutofit fontScale="90000"/>
          </a:bodyPr>
          <a:lstStyle/>
          <a:p>
            <a:r>
              <a:rPr lang="en-US" sz="4000" dirty="0"/>
              <a:t>Being “</a:t>
            </a:r>
            <a:r>
              <a:rPr lang="en-US" sz="4000" dirty="0" err="1"/>
              <a:t>GenAI</a:t>
            </a:r>
            <a:r>
              <a:rPr lang="en-US" sz="4000" dirty="0"/>
              <a:t> positive”</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5B9FC31-9547-45F3-9FFA-4D5E6EA479AA}"/>
              </a:ext>
            </a:extLst>
          </p:cNvPr>
          <p:cNvSpPr>
            <a:spLocks noGrp="1"/>
          </p:cNvSpPr>
          <p:nvPr>
            <p:ph sz="half" idx="1"/>
          </p:nvPr>
        </p:nvSpPr>
        <p:spPr>
          <a:xfrm>
            <a:off x="590719" y="2330505"/>
            <a:ext cx="4559425" cy="3979585"/>
          </a:xfrm>
        </p:spPr>
        <p:txBody>
          <a:bodyPr vert="horz" lIns="91440" tIns="45720" rIns="91440" bIns="45720" rtlCol="0" anchor="ctr">
            <a:normAutofit/>
          </a:bodyPr>
          <a:lstStyle/>
          <a:p>
            <a:pPr marL="0" indent="0">
              <a:buNone/>
            </a:pPr>
            <a:r>
              <a:rPr lang="en-US" sz="2000" dirty="0"/>
              <a:t>Many of us have our own views on Generative AI, and some have taken very “open minded” positions.</a:t>
            </a:r>
          </a:p>
          <a:p>
            <a:pPr marL="0" indent="0">
              <a:buNone/>
            </a:pPr>
            <a:r>
              <a:rPr lang="en-US" sz="2000" dirty="0"/>
              <a:t>We’re educators, and should be better than that.</a:t>
            </a:r>
          </a:p>
          <a:p>
            <a:pPr marL="0" indent="0">
              <a:buNone/>
            </a:pPr>
            <a:r>
              <a:rPr lang="en-US" sz="2000" dirty="0"/>
              <a:t>Dismissively positive approaches to Generative AI and “letting students do what they want” is dangerous.</a:t>
            </a:r>
          </a:p>
          <a:p>
            <a:endParaRPr lang="en-US" sz="2000" dirty="0"/>
          </a:p>
          <a:p>
            <a:pPr marL="0"/>
            <a:endParaRPr lang="en-US" sz="2000" dirty="0"/>
          </a:p>
          <a:p>
            <a:endParaRPr lang="en-US" sz="2000" dirty="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183BE40-4D5B-4821-A03E-9D07098E7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788" y="1790211"/>
            <a:ext cx="5425410" cy="3277578"/>
          </a:xfrm>
          <a:prstGeom prst="rect">
            <a:avLst/>
          </a:prstGeom>
        </p:spPr>
      </p:pic>
      <p:sp>
        <p:nvSpPr>
          <p:cNvPr id="4" name="Rectangle 3">
            <a:extLst>
              <a:ext uri="{FF2B5EF4-FFF2-40B4-BE49-F238E27FC236}">
                <a16:creationId xmlns:a16="http://schemas.microsoft.com/office/drawing/2014/main" id="{5B942E0E-90D5-4AD3-879A-4DFB7A88310D}"/>
              </a:ext>
            </a:extLst>
          </p:cNvPr>
          <p:cNvSpPr/>
          <p:nvPr/>
        </p:nvSpPr>
        <p:spPr>
          <a:xfrm>
            <a:off x="43681" y="6563882"/>
            <a:ext cx="6096000" cy="261610"/>
          </a:xfrm>
          <a:prstGeom prst="rect">
            <a:avLst/>
          </a:prstGeom>
        </p:spPr>
        <p:txBody>
          <a:bodyPr>
            <a:spAutoFit/>
          </a:bodyPr>
          <a:lstStyle/>
          <a:p>
            <a:r>
              <a:rPr lang="en-AU" sz="1100" dirty="0"/>
              <a:t>Image source: https://twitter.com/Benavidez_Gabe/status/1674519919076188161/photo/1</a:t>
            </a:r>
          </a:p>
        </p:txBody>
      </p:sp>
    </p:spTree>
    <p:extLst>
      <p:ext uri="{BB962C8B-B14F-4D97-AF65-F5344CB8AC3E}">
        <p14:creationId xmlns:p14="http://schemas.microsoft.com/office/powerpoint/2010/main" val="2854472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426B0-F9F0-4FE7-8306-7F244E0723E4}"/>
              </a:ext>
            </a:extLst>
          </p:cNvPr>
          <p:cNvSpPr>
            <a:spLocks noGrp="1"/>
          </p:cNvSpPr>
          <p:nvPr>
            <p:ph type="title"/>
          </p:nvPr>
        </p:nvSpPr>
        <p:spPr>
          <a:xfrm>
            <a:off x="0" y="365125"/>
            <a:ext cx="12192000" cy="1325563"/>
          </a:xfrm>
        </p:spPr>
        <p:txBody>
          <a:bodyPr/>
          <a:lstStyle/>
          <a:p>
            <a:pPr algn="ctr"/>
            <a:r>
              <a:rPr lang="en-AU" dirty="0"/>
              <a:t>It’s not that bad though, right?</a:t>
            </a:r>
          </a:p>
        </p:txBody>
      </p:sp>
      <p:pic>
        <p:nvPicPr>
          <p:cNvPr id="10" name="Picture 9">
            <a:extLst>
              <a:ext uri="{FF2B5EF4-FFF2-40B4-BE49-F238E27FC236}">
                <a16:creationId xmlns:a16="http://schemas.microsoft.com/office/drawing/2014/main" id="{BA486909-730D-4E7E-917F-A34C0C608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384" y="1528692"/>
            <a:ext cx="3767232" cy="4498187"/>
          </a:xfrm>
          <a:prstGeom prst="rect">
            <a:avLst/>
          </a:prstGeom>
        </p:spPr>
      </p:pic>
      <p:sp>
        <p:nvSpPr>
          <p:cNvPr id="11" name="Title 1">
            <a:extLst>
              <a:ext uri="{FF2B5EF4-FFF2-40B4-BE49-F238E27FC236}">
                <a16:creationId xmlns:a16="http://schemas.microsoft.com/office/drawing/2014/main" id="{317A0EB6-5A04-4645-952C-A68B40F9CF21}"/>
              </a:ext>
            </a:extLst>
          </p:cNvPr>
          <p:cNvSpPr txBox="1">
            <a:spLocks/>
          </p:cNvSpPr>
          <p:nvPr/>
        </p:nvSpPr>
        <p:spPr>
          <a:xfrm>
            <a:off x="-76200" y="6141720"/>
            <a:ext cx="12192000" cy="8429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AU" sz="3200" b="0" i="0" u="none" strike="noStrike" kern="1200" cap="none" spc="0" normalizeH="0" baseline="0" noProof="0" dirty="0">
                <a:ln>
                  <a:noFill/>
                </a:ln>
                <a:solidFill>
                  <a:prstClr val="black"/>
                </a:solidFill>
                <a:effectLst/>
                <a:uLnTx/>
                <a:uFillTx/>
                <a:latin typeface="Calibri Light" panose="020F0302020204030204"/>
                <a:ea typeface="+mj-ea"/>
                <a:cs typeface="+mj-cs"/>
              </a:rPr>
              <a:t>Trigger Warning: Abuse &amp; Misogyny.</a:t>
            </a:r>
          </a:p>
        </p:txBody>
      </p:sp>
    </p:spTree>
    <p:extLst>
      <p:ext uri="{BB962C8B-B14F-4D97-AF65-F5344CB8AC3E}">
        <p14:creationId xmlns:p14="http://schemas.microsoft.com/office/powerpoint/2010/main" val="1412556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426B0-F9F0-4FE7-8306-7F244E0723E4}"/>
              </a:ext>
            </a:extLst>
          </p:cNvPr>
          <p:cNvSpPr>
            <a:spLocks noGrp="1"/>
          </p:cNvSpPr>
          <p:nvPr>
            <p:ph type="title"/>
          </p:nvPr>
        </p:nvSpPr>
        <p:spPr/>
        <p:txBody>
          <a:bodyPr/>
          <a:lstStyle/>
          <a:p>
            <a:r>
              <a:rPr lang="en-AU" dirty="0"/>
              <a:t>SDGs</a:t>
            </a:r>
          </a:p>
        </p:txBody>
      </p:sp>
      <p:grpSp>
        <p:nvGrpSpPr>
          <p:cNvPr id="25" name="Group 24">
            <a:extLst>
              <a:ext uri="{FF2B5EF4-FFF2-40B4-BE49-F238E27FC236}">
                <a16:creationId xmlns:a16="http://schemas.microsoft.com/office/drawing/2014/main" id="{514DAD31-9CE6-43BD-8DC4-98101D06015F}"/>
              </a:ext>
            </a:extLst>
          </p:cNvPr>
          <p:cNvGrpSpPr/>
          <p:nvPr/>
        </p:nvGrpSpPr>
        <p:grpSpPr>
          <a:xfrm>
            <a:off x="929640" y="1387900"/>
            <a:ext cx="10305848" cy="4933234"/>
            <a:chOff x="929640" y="1387900"/>
            <a:chExt cx="10305848" cy="4933234"/>
          </a:xfrm>
        </p:grpSpPr>
        <p:pic>
          <p:nvPicPr>
            <p:cNvPr id="6" name="Picture 5">
              <a:extLst>
                <a:ext uri="{FF2B5EF4-FFF2-40B4-BE49-F238E27FC236}">
                  <a16:creationId xmlns:a16="http://schemas.microsoft.com/office/drawing/2014/main" id="{286D1703-AA10-4229-A949-25DC1FECE03A}"/>
                </a:ext>
              </a:extLst>
            </p:cNvPr>
            <p:cNvPicPr>
              <a:picLocks noChangeAspect="1"/>
            </p:cNvPicPr>
            <p:nvPr/>
          </p:nvPicPr>
          <p:blipFill rotWithShape="1">
            <a:blip r:embed="rId3"/>
            <a:srcRect l="502" t="2031" r="89182" b="84429"/>
            <a:stretch/>
          </p:blipFill>
          <p:spPr>
            <a:xfrm>
              <a:off x="929640" y="1387900"/>
              <a:ext cx="1561898" cy="1535282"/>
            </a:xfrm>
            <a:prstGeom prst="rect">
              <a:avLst/>
            </a:prstGeom>
          </p:spPr>
        </p:pic>
        <p:pic>
          <p:nvPicPr>
            <p:cNvPr id="8" name="Picture 7">
              <a:extLst>
                <a:ext uri="{FF2B5EF4-FFF2-40B4-BE49-F238E27FC236}">
                  <a16:creationId xmlns:a16="http://schemas.microsoft.com/office/drawing/2014/main" id="{B50EBCFC-9D9D-41D6-A34A-A1CD0926A058}"/>
                </a:ext>
              </a:extLst>
            </p:cNvPr>
            <p:cNvPicPr>
              <a:picLocks noChangeAspect="1"/>
            </p:cNvPicPr>
            <p:nvPr/>
          </p:nvPicPr>
          <p:blipFill rotWithShape="1">
            <a:blip r:embed="rId3"/>
            <a:srcRect l="17110" t="1830" r="72574" b="84630"/>
            <a:stretch/>
          </p:blipFill>
          <p:spPr>
            <a:xfrm>
              <a:off x="2689860" y="1387900"/>
              <a:ext cx="1561898" cy="1535282"/>
            </a:xfrm>
            <a:prstGeom prst="rect">
              <a:avLst/>
            </a:prstGeom>
          </p:spPr>
        </p:pic>
        <p:pic>
          <p:nvPicPr>
            <p:cNvPr id="9" name="Picture 8">
              <a:extLst>
                <a:ext uri="{FF2B5EF4-FFF2-40B4-BE49-F238E27FC236}">
                  <a16:creationId xmlns:a16="http://schemas.microsoft.com/office/drawing/2014/main" id="{D8C408AB-2E02-4A33-9F58-CFFAF561C582}"/>
                </a:ext>
              </a:extLst>
            </p:cNvPr>
            <p:cNvPicPr>
              <a:picLocks noChangeAspect="1"/>
            </p:cNvPicPr>
            <p:nvPr/>
          </p:nvPicPr>
          <p:blipFill rotWithShape="1">
            <a:blip r:embed="rId3"/>
            <a:srcRect l="33718" t="1830" r="55966" b="84630"/>
            <a:stretch/>
          </p:blipFill>
          <p:spPr>
            <a:xfrm>
              <a:off x="4427220" y="1387900"/>
              <a:ext cx="1561898" cy="1535282"/>
            </a:xfrm>
            <a:prstGeom prst="rect">
              <a:avLst/>
            </a:prstGeom>
          </p:spPr>
        </p:pic>
        <p:pic>
          <p:nvPicPr>
            <p:cNvPr id="10" name="Picture 9">
              <a:extLst>
                <a:ext uri="{FF2B5EF4-FFF2-40B4-BE49-F238E27FC236}">
                  <a16:creationId xmlns:a16="http://schemas.microsoft.com/office/drawing/2014/main" id="{A04FEE77-6659-4614-81B7-539B06BC9331}"/>
                </a:ext>
              </a:extLst>
            </p:cNvPr>
            <p:cNvPicPr>
              <a:picLocks noChangeAspect="1"/>
            </p:cNvPicPr>
            <p:nvPr/>
          </p:nvPicPr>
          <p:blipFill rotWithShape="1">
            <a:blip r:embed="rId3"/>
            <a:srcRect l="50276" t="1830" r="39408" b="84630"/>
            <a:stretch/>
          </p:blipFill>
          <p:spPr>
            <a:xfrm>
              <a:off x="6164580" y="1387900"/>
              <a:ext cx="1561898" cy="1535282"/>
            </a:xfrm>
            <a:prstGeom prst="rect">
              <a:avLst/>
            </a:prstGeom>
          </p:spPr>
        </p:pic>
        <p:pic>
          <p:nvPicPr>
            <p:cNvPr id="11" name="Picture 10">
              <a:extLst>
                <a:ext uri="{FF2B5EF4-FFF2-40B4-BE49-F238E27FC236}">
                  <a16:creationId xmlns:a16="http://schemas.microsoft.com/office/drawing/2014/main" id="{8545E428-34D9-48ED-A75B-99BF71705FC0}"/>
                </a:ext>
              </a:extLst>
            </p:cNvPr>
            <p:cNvPicPr>
              <a:picLocks noChangeAspect="1"/>
            </p:cNvPicPr>
            <p:nvPr/>
          </p:nvPicPr>
          <p:blipFill rotWithShape="1">
            <a:blip r:embed="rId3"/>
            <a:srcRect l="66935" t="1763" r="22749" b="84697"/>
            <a:stretch/>
          </p:blipFill>
          <p:spPr>
            <a:xfrm>
              <a:off x="7901940" y="1387900"/>
              <a:ext cx="1561898" cy="1535282"/>
            </a:xfrm>
            <a:prstGeom prst="rect">
              <a:avLst/>
            </a:prstGeom>
          </p:spPr>
        </p:pic>
        <p:pic>
          <p:nvPicPr>
            <p:cNvPr id="12" name="Picture 11">
              <a:extLst>
                <a:ext uri="{FF2B5EF4-FFF2-40B4-BE49-F238E27FC236}">
                  <a16:creationId xmlns:a16="http://schemas.microsoft.com/office/drawing/2014/main" id="{5D9B2A55-374D-4F6B-AC5B-1BCDCC63BC6C}"/>
                </a:ext>
              </a:extLst>
            </p:cNvPr>
            <p:cNvPicPr>
              <a:picLocks noChangeAspect="1"/>
            </p:cNvPicPr>
            <p:nvPr/>
          </p:nvPicPr>
          <p:blipFill rotWithShape="1">
            <a:blip r:embed="rId3"/>
            <a:srcRect l="83543" t="2032" r="6141" b="84428"/>
            <a:stretch/>
          </p:blipFill>
          <p:spPr>
            <a:xfrm>
              <a:off x="9673590" y="1387900"/>
              <a:ext cx="1561898" cy="1535282"/>
            </a:xfrm>
            <a:prstGeom prst="rect">
              <a:avLst/>
            </a:prstGeom>
          </p:spPr>
        </p:pic>
        <p:grpSp>
          <p:nvGrpSpPr>
            <p:cNvPr id="24" name="Group 23">
              <a:extLst>
                <a:ext uri="{FF2B5EF4-FFF2-40B4-BE49-F238E27FC236}">
                  <a16:creationId xmlns:a16="http://schemas.microsoft.com/office/drawing/2014/main" id="{51CBD9FE-D344-4D41-8F2A-A2F48A0DB287}"/>
                </a:ext>
              </a:extLst>
            </p:cNvPr>
            <p:cNvGrpSpPr/>
            <p:nvPr/>
          </p:nvGrpSpPr>
          <p:grpSpPr>
            <a:xfrm>
              <a:off x="929640" y="3086876"/>
              <a:ext cx="10271558" cy="3234258"/>
              <a:chOff x="929640" y="3086876"/>
              <a:chExt cx="10271558" cy="3234258"/>
            </a:xfrm>
          </p:grpSpPr>
          <p:pic>
            <p:nvPicPr>
              <p:cNvPr id="13" name="Picture 12">
                <a:extLst>
                  <a:ext uri="{FF2B5EF4-FFF2-40B4-BE49-F238E27FC236}">
                    <a16:creationId xmlns:a16="http://schemas.microsoft.com/office/drawing/2014/main" id="{769D1A03-C774-4F94-A0D7-ADC61BD28562}"/>
                  </a:ext>
                </a:extLst>
              </p:cNvPr>
              <p:cNvPicPr>
                <a:picLocks noChangeAspect="1"/>
              </p:cNvPicPr>
              <p:nvPr/>
            </p:nvPicPr>
            <p:blipFill rotWithShape="1">
              <a:blip r:embed="rId3"/>
              <a:srcRect l="501" t="41682" r="89183" b="44778"/>
              <a:stretch/>
            </p:blipFill>
            <p:spPr>
              <a:xfrm>
                <a:off x="929640" y="3086876"/>
                <a:ext cx="1561898" cy="1535282"/>
              </a:xfrm>
              <a:prstGeom prst="rect">
                <a:avLst/>
              </a:prstGeom>
            </p:spPr>
          </p:pic>
          <p:pic>
            <p:nvPicPr>
              <p:cNvPr id="14" name="Picture 13">
                <a:extLst>
                  <a:ext uri="{FF2B5EF4-FFF2-40B4-BE49-F238E27FC236}">
                    <a16:creationId xmlns:a16="http://schemas.microsoft.com/office/drawing/2014/main" id="{97FDFA92-4258-4872-BE63-9A847934AB7D}"/>
                  </a:ext>
                </a:extLst>
              </p:cNvPr>
              <p:cNvPicPr>
                <a:picLocks noChangeAspect="1"/>
              </p:cNvPicPr>
              <p:nvPr/>
            </p:nvPicPr>
            <p:blipFill rotWithShape="1">
              <a:blip r:embed="rId3"/>
              <a:srcRect l="17162" t="41816" r="72522" b="44644"/>
              <a:stretch/>
            </p:blipFill>
            <p:spPr>
              <a:xfrm>
                <a:off x="2689860" y="3086876"/>
                <a:ext cx="1561898" cy="1535282"/>
              </a:xfrm>
              <a:prstGeom prst="rect">
                <a:avLst/>
              </a:prstGeom>
            </p:spPr>
          </p:pic>
          <p:pic>
            <p:nvPicPr>
              <p:cNvPr id="15" name="Picture 14">
                <a:extLst>
                  <a:ext uri="{FF2B5EF4-FFF2-40B4-BE49-F238E27FC236}">
                    <a16:creationId xmlns:a16="http://schemas.microsoft.com/office/drawing/2014/main" id="{C6B34782-397D-4035-92E5-989822137BB8}"/>
                  </a:ext>
                </a:extLst>
              </p:cNvPr>
              <p:cNvPicPr>
                <a:picLocks noChangeAspect="1"/>
              </p:cNvPicPr>
              <p:nvPr/>
            </p:nvPicPr>
            <p:blipFill rotWithShape="1">
              <a:blip r:embed="rId3"/>
              <a:srcRect l="33720" t="41749" r="55964" b="44711"/>
              <a:stretch/>
            </p:blipFill>
            <p:spPr>
              <a:xfrm>
                <a:off x="4427220" y="3086876"/>
                <a:ext cx="1561898" cy="1535282"/>
              </a:xfrm>
              <a:prstGeom prst="rect">
                <a:avLst/>
              </a:prstGeom>
            </p:spPr>
          </p:pic>
          <p:pic>
            <p:nvPicPr>
              <p:cNvPr id="16" name="Picture 15">
                <a:extLst>
                  <a:ext uri="{FF2B5EF4-FFF2-40B4-BE49-F238E27FC236}">
                    <a16:creationId xmlns:a16="http://schemas.microsoft.com/office/drawing/2014/main" id="{BD180A69-DA76-482D-AEA5-2E805DEF0F23}"/>
                  </a:ext>
                </a:extLst>
              </p:cNvPr>
              <p:cNvPicPr>
                <a:picLocks noChangeAspect="1"/>
              </p:cNvPicPr>
              <p:nvPr/>
            </p:nvPicPr>
            <p:blipFill rotWithShape="1">
              <a:blip r:embed="rId3"/>
              <a:srcRect l="50353" t="41749" r="39331" b="44711"/>
              <a:stretch/>
            </p:blipFill>
            <p:spPr>
              <a:xfrm>
                <a:off x="6164580" y="3086876"/>
                <a:ext cx="1561898" cy="1535282"/>
              </a:xfrm>
              <a:prstGeom prst="rect">
                <a:avLst/>
              </a:prstGeom>
            </p:spPr>
          </p:pic>
          <p:pic>
            <p:nvPicPr>
              <p:cNvPr id="17" name="Picture 16">
                <a:extLst>
                  <a:ext uri="{FF2B5EF4-FFF2-40B4-BE49-F238E27FC236}">
                    <a16:creationId xmlns:a16="http://schemas.microsoft.com/office/drawing/2014/main" id="{78635A01-6382-47AC-B699-AD9F2DEAB1F5}"/>
                  </a:ext>
                </a:extLst>
              </p:cNvPr>
              <p:cNvPicPr>
                <a:picLocks noChangeAspect="1"/>
              </p:cNvPicPr>
              <p:nvPr/>
            </p:nvPicPr>
            <p:blipFill rotWithShape="1">
              <a:blip r:embed="rId3"/>
              <a:srcRect l="66861" t="41749" r="22823" b="44711"/>
              <a:stretch/>
            </p:blipFill>
            <p:spPr>
              <a:xfrm>
                <a:off x="7901940" y="3086876"/>
                <a:ext cx="1561898" cy="1535282"/>
              </a:xfrm>
              <a:prstGeom prst="rect">
                <a:avLst/>
              </a:prstGeom>
            </p:spPr>
          </p:pic>
          <p:pic>
            <p:nvPicPr>
              <p:cNvPr id="18" name="Picture 17">
                <a:extLst>
                  <a:ext uri="{FF2B5EF4-FFF2-40B4-BE49-F238E27FC236}">
                    <a16:creationId xmlns:a16="http://schemas.microsoft.com/office/drawing/2014/main" id="{D7C68FA4-B404-49BA-9905-C3DD75FBAC7C}"/>
                  </a:ext>
                </a:extLst>
              </p:cNvPr>
              <p:cNvPicPr>
                <a:picLocks noChangeAspect="1"/>
              </p:cNvPicPr>
              <p:nvPr/>
            </p:nvPicPr>
            <p:blipFill rotWithShape="1">
              <a:blip r:embed="rId3"/>
              <a:srcRect l="83469" t="41615" r="6215" b="44845"/>
              <a:stretch/>
            </p:blipFill>
            <p:spPr>
              <a:xfrm>
                <a:off x="9639300" y="3086876"/>
                <a:ext cx="1561898" cy="1535282"/>
              </a:xfrm>
              <a:prstGeom prst="rect">
                <a:avLst/>
              </a:prstGeom>
            </p:spPr>
          </p:pic>
          <p:pic>
            <p:nvPicPr>
              <p:cNvPr id="19" name="Picture 18">
                <a:extLst>
                  <a:ext uri="{FF2B5EF4-FFF2-40B4-BE49-F238E27FC236}">
                    <a16:creationId xmlns:a16="http://schemas.microsoft.com/office/drawing/2014/main" id="{CEE885BB-D5A1-4228-AB54-752D93F9BD92}"/>
                  </a:ext>
                </a:extLst>
              </p:cNvPr>
              <p:cNvPicPr>
                <a:picLocks noChangeAspect="1"/>
              </p:cNvPicPr>
              <p:nvPr/>
            </p:nvPicPr>
            <p:blipFill rotWithShape="1">
              <a:blip r:embed="rId3"/>
              <a:srcRect l="505" t="85498" r="89179" b="962"/>
              <a:stretch/>
            </p:blipFill>
            <p:spPr>
              <a:xfrm>
                <a:off x="1847749" y="4784298"/>
                <a:ext cx="1561898" cy="1535282"/>
              </a:xfrm>
              <a:prstGeom prst="rect">
                <a:avLst/>
              </a:prstGeom>
            </p:spPr>
          </p:pic>
          <p:pic>
            <p:nvPicPr>
              <p:cNvPr id="20" name="Picture 19">
                <a:extLst>
                  <a:ext uri="{FF2B5EF4-FFF2-40B4-BE49-F238E27FC236}">
                    <a16:creationId xmlns:a16="http://schemas.microsoft.com/office/drawing/2014/main" id="{F44E5681-E1A7-46E2-AB44-9EAEBE22740D}"/>
                  </a:ext>
                </a:extLst>
              </p:cNvPr>
              <p:cNvPicPr>
                <a:picLocks noChangeAspect="1"/>
              </p:cNvPicPr>
              <p:nvPr/>
            </p:nvPicPr>
            <p:blipFill rotWithShape="1">
              <a:blip r:embed="rId3"/>
              <a:srcRect l="17164" t="85586" r="72520" b="874"/>
              <a:stretch/>
            </p:blipFill>
            <p:spPr>
              <a:xfrm>
                <a:off x="3607969" y="4784298"/>
                <a:ext cx="1561898" cy="1535282"/>
              </a:xfrm>
              <a:prstGeom prst="rect">
                <a:avLst/>
              </a:prstGeom>
            </p:spPr>
          </p:pic>
          <p:pic>
            <p:nvPicPr>
              <p:cNvPr id="21" name="Picture 20">
                <a:extLst>
                  <a:ext uri="{FF2B5EF4-FFF2-40B4-BE49-F238E27FC236}">
                    <a16:creationId xmlns:a16="http://schemas.microsoft.com/office/drawing/2014/main" id="{28B7DF24-7F6F-40B8-A588-07927791BF64}"/>
                  </a:ext>
                </a:extLst>
              </p:cNvPr>
              <p:cNvPicPr>
                <a:picLocks noChangeAspect="1"/>
              </p:cNvPicPr>
              <p:nvPr/>
            </p:nvPicPr>
            <p:blipFill rotWithShape="1">
              <a:blip r:embed="rId3"/>
              <a:srcRect l="33722" t="85362" r="55962" b="1098"/>
              <a:stretch/>
            </p:blipFill>
            <p:spPr>
              <a:xfrm>
                <a:off x="5345329" y="4785852"/>
                <a:ext cx="1561898" cy="1535282"/>
              </a:xfrm>
              <a:prstGeom prst="rect">
                <a:avLst/>
              </a:prstGeom>
            </p:spPr>
          </p:pic>
          <p:pic>
            <p:nvPicPr>
              <p:cNvPr id="22" name="Picture 21">
                <a:extLst>
                  <a:ext uri="{FF2B5EF4-FFF2-40B4-BE49-F238E27FC236}">
                    <a16:creationId xmlns:a16="http://schemas.microsoft.com/office/drawing/2014/main" id="{C539C660-72AB-4C86-ACC6-9095A840426A}"/>
                  </a:ext>
                </a:extLst>
              </p:cNvPr>
              <p:cNvPicPr>
                <a:picLocks noChangeAspect="1"/>
              </p:cNvPicPr>
              <p:nvPr/>
            </p:nvPicPr>
            <p:blipFill rotWithShape="1">
              <a:blip r:embed="rId3"/>
              <a:srcRect l="50431" t="85160" r="39253" b="1300"/>
              <a:stretch/>
            </p:blipFill>
            <p:spPr>
              <a:xfrm>
                <a:off x="7082689" y="4785852"/>
                <a:ext cx="1561898" cy="1535282"/>
              </a:xfrm>
              <a:prstGeom prst="rect">
                <a:avLst/>
              </a:prstGeom>
            </p:spPr>
          </p:pic>
          <p:pic>
            <p:nvPicPr>
              <p:cNvPr id="23" name="Picture 22">
                <a:extLst>
                  <a:ext uri="{FF2B5EF4-FFF2-40B4-BE49-F238E27FC236}">
                    <a16:creationId xmlns:a16="http://schemas.microsoft.com/office/drawing/2014/main" id="{4D36B3C0-58B8-4E67-8F07-E56977AA5540}"/>
                  </a:ext>
                </a:extLst>
              </p:cNvPr>
              <p:cNvPicPr>
                <a:picLocks noChangeAspect="1"/>
              </p:cNvPicPr>
              <p:nvPr/>
            </p:nvPicPr>
            <p:blipFill rotWithShape="1">
              <a:blip r:embed="rId3"/>
              <a:srcRect l="66989" t="85093" r="22695" b="1367"/>
              <a:stretch/>
            </p:blipFill>
            <p:spPr>
              <a:xfrm>
                <a:off x="8858351" y="4785852"/>
                <a:ext cx="1561898" cy="1535282"/>
              </a:xfrm>
              <a:prstGeom prst="rect">
                <a:avLst/>
              </a:prstGeom>
            </p:spPr>
          </p:pic>
        </p:grpSp>
      </p:grpSp>
    </p:spTree>
    <p:extLst>
      <p:ext uri="{BB962C8B-B14F-4D97-AF65-F5344CB8AC3E}">
        <p14:creationId xmlns:p14="http://schemas.microsoft.com/office/powerpoint/2010/main" val="1161679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426B0-F9F0-4FE7-8306-7F244E0723E4}"/>
              </a:ext>
            </a:extLst>
          </p:cNvPr>
          <p:cNvSpPr>
            <a:spLocks noGrp="1"/>
          </p:cNvSpPr>
          <p:nvPr>
            <p:ph type="title"/>
          </p:nvPr>
        </p:nvSpPr>
        <p:spPr/>
        <p:txBody>
          <a:bodyPr/>
          <a:lstStyle/>
          <a:p>
            <a:r>
              <a:rPr lang="en-AU" dirty="0"/>
              <a:t>SDGs</a:t>
            </a:r>
          </a:p>
        </p:txBody>
      </p:sp>
      <p:grpSp>
        <p:nvGrpSpPr>
          <p:cNvPr id="25" name="Group 24">
            <a:extLst>
              <a:ext uri="{FF2B5EF4-FFF2-40B4-BE49-F238E27FC236}">
                <a16:creationId xmlns:a16="http://schemas.microsoft.com/office/drawing/2014/main" id="{514DAD31-9CE6-43BD-8DC4-98101D06015F}"/>
              </a:ext>
            </a:extLst>
          </p:cNvPr>
          <p:cNvGrpSpPr/>
          <p:nvPr/>
        </p:nvGrpSpPr>
        <p:grpSpPr>
          <a:xfrm>
            <a:off x="1000636" y="1387900"/>
            <a:ext cx="10234852" cy="4933234"/>
            <a:chOff x="1000636" y="1387900"/>
            <a:chExt cx="10234852" cy="4933234"/>
          </a:xfrm>
        </p:grpSpPr>
        <p:pic>
          <p:nvPicPr>
            <p:cNvPr id="6" name="Picture 5">
              <a:extLst>
                <a:ext uri="{FF2B5EF4-FFF2-40B4-BE49-F238E27FC236}">
                  <a16:creationId xmlns:a16="http://schemas.microsoft.com/office/drawing/2014/main" id="{286D1703-AA10-4229-A949-25DC1FECE03A}"/>
                </a:ext>
              </a:extLst>
            </p:cNvPr>
            <p:cNvPicPr>
              <a:picLocks noChangeAspect="1"/>
            </p:cNvPicPr>
            <p:nvPr/>
          </p:nvPicPr>
          <p:blipFill rotWithShape="1">
            <a:blip r:embed="rId3">
              <a:duotone>
                <a:prstClr val="black"/>
                <a:schemeClr val="tx2">
                  <a:tint val="45000"/>
                  <a:satMod val="400000"/>
                </a:schemeClr>
              </a:duotone>
            </a:blip>
            <a:srcRect l="502" t="2031" r="89182" b="84429"/>
            <a:stretch/>
          </p:blipFill>
          <p:spPr>
            <a:xfrm>
              <a:off x="1000636" y="1457686"/>
              <a:ext cx="1419907" cy="1395711"/>
            </a:xfrm>
            <a:prstGeom prst="rect">
              <a:avLst/>
            </a:prstGeom>
          </p:spPr>
        </p:pic>
        <p:pic>
          <p:nvPicPr>
            <p:cNvPr id="8" name="Picture 7">
              <a:extLst>
                <a:ext uri="{FF2B5EF4-FFF2-40B4-BE49-F238E27FC236}">
                  <a16:creationId xmlns:a16="http://schemas.microsoft.com/office/drawing/2014/main" id="{B50EBCFC-9D9D-41D6-A34A-A1CD0926A058}"/>
                </a:ext>
              </a:extLst>
            </p:cNvPr>
            <p:cNvPicPr>
              <a:picLocks noChangeAspect="1"/>
            </p:cNvPicPr>
            <p:nvPr/>
          </p:nvPicPr>
          <p:blipFill rotWithShape="1">
            <a:blip r:embed="rId3">
              <a:duotone>
                <a:prstClr val="black"/>
                <a:schemeClr val="tx2">
                  <a:tint val="45000"/>
                  <a:satMod val="400000"/>
                </a:schemeClr>
              </a:duotone>
            </a:blip>
            <a:srcRect l="17110" t="1830" r="72574" b="84630"/>
            <a:stretch/>
          </p:blipFill>
          <p:spPr>
            <a:xfrm>
              <a:off x="2760856" y="1457686"/>
              <a:ext cx="1419907" cy="1395711"/>
            </a:xfrm>
            <a:prstGeom prst="rect">
              <a:avLst/>
            </a:prstGeom>
          </p:spPr>
        </p:pic>
        <p:pic>
          <p:nvPicPr>
            <p:cNvPr id="9" name="Picture 8">
              <a:extLst>
                <a:ext uri="{FF2B5EF4-FFF2-40B4-BE49-F238E27FC236}">
                  <a16:creationId xmlns:a16="http://schemas.microsoft.com/office/drawing/2014/main" id="{D8C408AB-2E02-4A33-9F58-CFFAF561C582}"/>
                </a:ext>
              </a:extLst>
            </p:cNvPr>
            <p:cNvPicPr>
              <a:picLocks noChangeAspect="1"/>
            </p:cNvPicPr>
            <p:nvPr/>
          </p:nvPicPr>
          <p:blipFill rotWithShape="1">
            <a:blip r:embed="rId3"/>
            <a:srcRect l="33718" t="1830" r="55966" b="84630"/>
            <a:stretch/>
          </p:blipFill>
          <p:spPr>
            <a:xfrm>
              <a:off x="4427220" y="1387900"/>
              <a:ext cx="1561898" cy="1535282"/>
            </a:xfrm>
            <a:prstGeom prst="rect">
              <a:avLst/>
            </a:prstGeom>
            <a:effectLst>
              <a:glow rad="228600">
                <a:schemeClr val="accent6">
                  <a:satMod val="175000"/>
                  <a:alpha val="40000"/>
                </a:schemeClr>
              </a:glow>
            </a:effectLst>
          </p:spPr>
        </p:pic>
        <p:pic>
          <p:nvPicPr>
            <p:cNvPr id="10" name="Picture 9">
              <a:extLst>
                <a:ext uri="{FF2B5EF4-FFF2-40B4-BE49-F238E27FC236}">
                  <a16:creationId xmlns:a16="http://schemas.microsoft.com/office/drawing/2014/main" id="{A04FEE77-6659-4614-81B7-539B06BC9331}"/>
                </a:ext>
              </a:extLst>
            </p:cNvPr>
            <p:cNvPicPr>
              <a:picLocks noChangeAspect="1"/>
            </p:cNvPicPr>
            <p:nvPr/>
          </p:nvPicPr>
          <p:blipFill rotWithShape="1">
            <a:blip r:embed="rId3"/>
            <a:srcRect l="50276" t="1830" r="39408" b="84630"/>
            <a:stretch/>
          </p:blipFill>
          <p:spPr>
            <a:xfrm>
              <a:off x="6164580" y="1387900"/>
              <a:ext cx="1561899" cy="1535282"/>
            </a:xfrm>
            <a:prstGeom prst="rect">
              <a:avLst/>
            </a:prstGeom>
            <a:effectLst>
              <a:glow rad="228600">
                <a:schemeClr val="accent6">
                  <a:satMod val="175000"/>
                  <a:alpha val="40000"/>
                </a:schemeClr>
              </a:glow>
            </a:effectLst>
          </p:spPr>
        </p:pic>
        <p:pic>
          <p:nvPicPr>
            <p:cNvPr id="11" name="Picture 10">
              <a:extLst>
                <a:ext uri="{FF2B5EF4-FFF2-40B4-BE49-F238E27FC236}">
                  <a16:creationId xmlns:a16="http://schemas.microsoft.com/office/drawing/2014/main" id="{8545E428-34D9-48ED-A75B-99BF71705FC0}"/>
                </a:ext>
              </a:extLst>
            </p:cNvPr>
            <p:cNvPicPr>
              <a:picLocks noChangeAspect="1"/>
            </p:cNvPicPr>
            <p:nvPr/>
          </p:nvPicPr>
          <p:blipFill rotWithShape="1">
            <a:blip r:embed="rId3"/>
            <a:srcRect l="66935" t="1763" r="22749" b="84697"/>
            <a:stretch/>
          </p:blipFill>
          <p:spPr>
            <a:xfrm>
              <a:off x="7901940" y="1387900"/>
              <a:ext cx="1561899" cy="1535282"/>
            </a:xfrm>
            <a:prstGeom prst="rect">
              <a:avLst/>
            </a:prstGeom>
            <a:effectLst>
              <a:glow rad="228600">
                <a:schemeClr val="accent6">
                  <a:satMod val="175000"/>
                  <a:alpha val="40000"/>
                </a:schemeClr>
              </a:glow>
            </a:effectLst>
          </p:spPr>
        </p:pic>
        <p:pic>
          <p:nvPicPr>
            <p:cNvPr id="12" name="Picture 11">
              <a:extLst>
                <a:ext uri="{FF2B5EF4-FFF2-40B4-BE49-F238E27FC236}">
                  <a16:creationId xmlns:a16="http://schemas.microsoft.com/office/drawing/2014/main" id="{5D9B2A55-374D-4F6B-AC5B-1BCDCC63BC6C}"/>
                </a:ext>
              </a:extLst>
            </p:cNvPr>
            <p:cNvPicPr>
              <a:picLocks noChangeAspect="1"/>
            </p:cNvPicPr>
            <p:nvPr/>
          </p:nvPicPr>
          <p:blipFill rotWithShape="1">
            <a:blip r:embed="rId3"/>
            <a:srcRect l="83543" t="2032" r="6141" b="84428"/>
            <a:stretch/>
          </p:blipFill>
          <p:spPr>
            <a:xfrm>
              <a:off x="9673590" y="1387900"/>
              <a:ext cx="1561898" cy="1535282"/>
            </a:xfrm>
            <a:prstGeom prst="rect">
              <a:avLst/>
            </a:prstGeom>
            <a:effectLst>
              <a:glow rad="228600">
                <a:schemeClr val="accent6">
                  <a:satMod val="175000"/>
                  <a:alpha val="40000"/>
                </a:schemeClr>
              </a:glow>
            </a:effectLst>
          </p:spPr>
        </p:pic>
        <p:grpSp>
          <p:nvGrpSpPr>
            <p:cNvPr id="24" name="Group 23">
              <a:extLst>
                <a:ext uri="{FF2B5EF4-FFF2-40B4-BE49-F238E27FC236}">
                  <a16:creationId xmlns:a16="http://schemas.microsoft.com/office/drawing/2014/main" id="{51CBD9FE-D344-4D41-8F2A-A2F48A0DB287}"/>
                </a:ext>
              </a:extLst>
            </p:cNvPr>
            <p:cNvGrpSpPr/>
            <p:nvPr/>
          </p:nvGrpSpPr>
          <p:grpSpPr>
            <a:xfrm>
              <a:off x="1000636" y="3086876"/>
              <a:ext cx="10200562" cy="3234258"/>
              <a:chOff x="1000636" y="3086876"/>
              <a:chExt cx="10200562" cy="3234258"/>
            </a:xfrm>
          </p:grpSpPr>
          <p:pic>
            <p:nvPicPr>
              <p:cNvPr id="13" name="Picture 12">
                <a:extLst>
                  <a:ext uri="{FF2B5EF4-FFF2-40B4-BE49-F238E27FC236}">
                    <a16:creationId xmlns:a16="http://schemas.microsoft.com/office/drawing/2014/main" id="{769D1A03-C774-4F94-A0D7-ADC61BD28562}"/>
                  </a:ext>
                </a:extLst>
              </p:cNvPr>
              <p:cNvPicPr>
                <a:picLocks noChangeAspect="1"/>
              </p:cNvPicPr>
              <p:nvPr/>
            </p:nvPicPr>
            <p:blipFill rotWithShape="1">
              <a:blip r:embed="rId3">
                <a:duotone>
                  <a:prstClr val="black"/>
                  <a:schemeClr val="tx2">
                    <a:tint val="45000"/>
                    <a:satMod val="400000"/>
                  </a:schemeClr>
                </a:duotone>
              </a:blip>
              <a:srcRect l="501" t="41682" r="89183" b="44778"/>
              <a:stretch/>
            </p:blipFill>
            <p:spPr>
              <a:xfrm>
                <a:off x="1000636" y="3156662"/>
                <a:ext cx="1419907" cy="1395711"/>
              </a:xfrm>
              <a:prstGeom prst="rect">
                <a:avLst/>
              </a:prstGeom>
            </p:spPr>
          </p:pic>
          <p:pic>
            <p:nvPicPr>
              <p:cNvPr id="14" name="Picture 13">
                <a:extLst>
                  <a:ext uri="{FF2B5EF4-FFF2-40B4-BE49-F238E27FC236}">
                    <a16:creationId xmlns:a16="http://schemas.microsoft.com/office/drawing/2014/main" id="{97FDFA92-4258-4872-BE63-9A847934AB7D}"/>
                  </a:ext>
                </a:extLst>
              </p:cNvPr>
              <p:cNvPicPr>
                <a:picLocks noChangeAspect="1"/>
              </p:cNvPicPr>
              <p:nvPr/>
            </p:nvPicPr>
            <p:blipFill rotWithShape="1">
              <a:blip r:embed="rId3"/>
              <a:srcRect l="17162" t="41816" r="72522" b="44644"/>
              <a:stretch/>
            </p:blipFill>
            <p:spPr>
              <a:xfrm>
                <a:off x="2689860" y="3086876"/>
                <a:ext cx="1561898" cy="1535282"/>
              </a:xfrm>
              <a:prstGeom prst="rect">
                <a:avLst/>
              </a:prstGeom>
              <a:effectLst>
                <a:glow rad="228600">
                  <a:schemeClr val="accent6">
                    <a:satMod val="175000"/>
                    <a:alpha val="40000"/>
                  </a:schemeClr>
                </a:glow>
              </a:effectLst>
            </p:spPr>
          </p:pic>
          <p:pic>
            <p:nvPicPr>
              <p:cNvPr id="15" name="Picture 14">
                <a:extLst>
                  <a:ext uri="{FF2B5EF4-FFF2-40B4-BE49-F238E27FC236}">
                    <a16:creationId xmlns:a16="http://schemas.microsoft.com/office/drawing/2014/main" id="{C6B34782-397D-4035-92E5-989822137BB8}"/>
                  </a:ext>
                </a:extLst>
              </p:cNvPr>
              <p:cNvPicPr>
                <a:picLocks noChangeAspect="1"/>
              </p:cNvPicPr>
              <p:nvPr/>
            </p:nvPicPr>
            <p:blipFill rotWithShape="1">
              <a:blip r:embed="rId3"/>
              <a:srcRect l="33720" t="41749" r="55964" b="44711"/>
              <a:stretch/>
            </p:blipFill>
            <p:spPr>
              <a:xfrm>
                <a:off x="4427220" y="3086876"/>
                <a:ext cx="1561898" cy="1535282"/>
              </a:xfrm>
              <a:prstGeom prst="rect">
                <a:avLst/>
              </a:prstGeom>
              <a:effectLst>
                <a:glow rad="228600">
                  <a:schemeClr val="accent6">
                    <a:satMod val="175000"/>
                    <a:alpha val="40000"/>
                  </a:schemeClr>
                </a:glow>
              </a:effectLst>
            </p:spPr>
          </p:pic>
          <p:pic>
            <p:nvPicPr>
              <p:cNvPr id="16" name="Picture 15">
                <a:extLst>
                  <a:ext uri="{FF2B5EF4-FFF2-40B4-BE49-F238E27FC236}">
                    <a16:creationId xmlns:a16="http://schemas.microsoft.com/office/drawing/2014/main" id="{BD180A69-DA76-482D-AEA5-2E805DEF0F23}"/>
                  </a:ext>
                </a:extLst>
              </p:cNvPr>
              <p:cNvPicPr>
                <a:picLocks noChangeAspect="1"/>
              </p:cNvPicPr>
              <p:nvPr/>
            </p:nvPicPr>
            <p:blipFill rotWithShape="1">
              <a:blip r:embed="rId3"/>
              <a:srcRect l="50353" t="41749" r="39331" b="44711"/>
              <a:stretch/>
            </p:blipFill>
            <p:spPr>
              <a:xfrm>
                <a:off x="6164580" y="3086876"/>
                <a:ext cx="1561899" cy="1535282"/>
              </a:xfrm>
              <a:prstGeom prst="rect">
                <a:avLst/>
              </a:prstGeom>
              <a:effectLst>
                <a:glow rad="228600">
                  <a:schemeClr val="accent6">
                    <a:satMod val="175000"/>
                    <a:alpha val="40000"/>
                  </a:schemeClr>
                </a:glow>
              </a:effectLst>
            </p:spPr>
          </p:pic>
          <p:pic>
            <p:nvPicPr>
              <p:cNvPr id="17" name="Picture 16">
                <a:extLst>
                  <a:ext uri="{FF2B5EF4-FFF2-40B4-BE49-F238E27FC236}">
                    <a16:creationId xmlns:a16="http://schemas.microsoft.com/office/drawing/2014/main" id="{78635A01-6382-47AC-B699-AD9F2DEAB1F5}"/>
                  </a:ext>
                </a:extLst>
              </p:cNvPr>
              <p:cNvPicPr>
                <a:picLocks noChangeAspect="1"/>
              </p:cNvPicPr>
              <p:nvPr/>
            </p:nvPicPr>
            <p:blipFill rotWithShape="1">
              <a:blip r:embed="rId3"/>
              <a:srcRect l="66861" t="41749" r="22823" b="44711"/>
              <a:stretch/>
            </p:blipFill>
            <p:spPr>
              <a:xfrm>
                <a:off x="7901940" y="3086876"/>
                <a:ext cx="1561898" cy="1535282"/>
              </a:xfrm>
              <a:prstGeom prst="rect">
                <a:avLst/>
              </a:prstGeom>
              <a:effectLst>
                <a:glow rad="228600">
                  <a:schemeClr val="accent6">
                    <a:satMod val="175000"/>
                    <a:alpha val="40000"/>
                  </a:schemeClr>
                </a:glow>
              </a:effectLst>
            </p:spPr>
          </p:pic>
          <p:pic>
            <p:nvPicPr>
              <p:cNvPr id="18" name="Picture 17">
                <a:extLst>
                  <a:ext uri="{FF2B5EF4-FFF2-40B4-BE49-F238E27FC236}">
                    <a16:creationId xmlns:a16="http://schemas.microsoft.com/office/drawing/2014/main" id="{D7C68FA4-B404-49BA-9905-C3DD75FBAC7C}"/>
                  </a:ext>
                </a:extLst>
              </p:cNvPr>
              <p:cNvPicPr>
                <a:picLocks noChangeAspect="1"/>
              </p:cNvPicPr>
              <p:nvPr/>
            </p:nvPicPr>
            <p:blipFill rotWithShape="1">
              <a:blip r:embed="rId3"/>
              <a:srcRect l="83469" t="41615" r="6215" b="44845"/>
              <a:stretch/>
            </p:blipFill>
            <p:spPr>
              <a:xfrm>
                <a:off x="9639300" y="3086876"/>
                <a:ext cx="1561898" cy="1535282"/>
              </a:xfrm>
              <a:prstGeom prst="rect">
                <a:avLst/>
              </a:prstGeom>
              <a:effectLst>
                <a:glow rad="228600">
                  <a:schemeClr val="accent6">
                    <a:satMod val="175000"/>
                    <a:alpha val="40000"/>
                  </a:schemeClr>
                </a:glow>
              </a:effectLst>
            </p:spPr>
          </p:pic>
          <p:pic>
            <p:nvPicPr>
              <p:cNvPr id="19" name="Picture 18">
                <a:extLst>
                  <a:ext uri="{FF2B5EF4-FFF2-40B4-BE49-F238E27FC236}">
                    <a16:creationId xmlns:a16="http://schemas.microsoft.com/office/drawing/2014/main" id="{CEE885BB-D5A1-4228-AB54-752D93F9BD92}"/>
                  </a:ext>
                </a:extLst>
              </p:cNvPr>
              <p:cNvPicPr>
                <a:picLocks noChangeAspect="1"/>
              </p:cNvPicPr>
              <p:nvPr/>
            </p:nvPicPr>
            <p:blipFill rotWithShape="1">
              <a:blip r:embed="rId3"/>
              <a:srcRect l="505" t="85498" r="89179" b="962"/>
              <a:stretch/>
            </p:blipFill>
            <p:spPr>
              <a:xfrm>
                <a:off x="1847749" y="4784298"/>
                <a:ext cx="1561898" cy="1535282"/>
              </a:xfrm>
              <a:prstGeom prst="rect">
                <a:avLst/>
              </a:prstGeom>
              <a:effectLst>
                <a:glow rad="228600">
                  <a:schemeClr val="accent6">
                    <a:satMod val="175000"/>
                    <a:alpha val="40000"/>
                  </a:schemeClr>
                </a:glow>
              </a:effectLst>
            </p:spPr>
          </p:pic>
          <p:pic>
            <p:nvPicPr>
              <p:cNvPr id="20" name="Picture 19">
                <a:extLst>
                  <a:ext uri="{FF2B5EF4-FFF2-40B4-BE49-F238E27FC236}">
                    <a16:creationId xmlns:a16="http://schemas.microsoft.com/office/drawing/2014/main" id="{F44E5681-E1A7-46E2-AB44-9EAEBE22740D}"/>
                  </a:ext>
                </a:extLst>
              </p:cNvPr>
              <p:cNvPicPr>
                <a:picLocks noChangeAspect="1"/>
              </p:cNvPicPr>
              <p:nvPr/>
            </p:nvPicPr>
            <p:blipFill rotWithShape="1">
              <a:blip r:embed="rId3"/>
              <a:srcRect l="17164" t="85586" r="72520" b="874"/>
              <a:stretch/>
            </p:blipFill>
            <p:spPr>
              <a:xfrm>
                <a:off x="3607969" y="4784298"/>
                <a:ext cx="1561898" cy="1535282"/>
              </a:xfrm>
              <a:prstGeom prst="rect">
                <a:avLst/>
              </a:prstGeom>
              <a:effectLst>
                <a:glow rad="228600">
                  <a:schemeClr val="accent6">
                    <a:satMod val="175000"/>
                    <a:alpha val="40000"/>
                  </a:schemeClr>
                </a:glow>
              </a:effectLst>
            </p:spPr>
          </p:pic>
          <p:pic>
            <p:nvPicPr>
              <p:cNvPr id="21" name="Picture 20">
                <a:extLst>
                  <a:ext uri="{FF2B5EF4-FFF2-40B4-BE49-F238E27FC236}">
                    <a16:creationId xmlns:a16="http://schemas.microsoft.com/office/drawing/2014/main" id="{28B7DF24-7F6F-40B8-A588-07927791BF64}"/>
                  </a:ext>
                </a:extLst>
              </p:cNvPr>
              <p:cNvPicPr>
                <a:picLocks noChangeAspect="1"/>
              </p:cNvPicPr>
              <p:nvPr/>
            </p:nvPicPr>
            <p:blipFill rotWithShape="1">
              <a:blip r:embed="rId3"/>
              <a:srcRect l="33722" t="85362" r="55962" b="1098"/>
              <a:stretch/>
            </p:blipFill>
            <p:spPr>
              <a:xfrm>
                <a:off x="5345329" y="4785852"/>
                <a:ext cx="1561898" cy="1535282"/>
              </a:xfrm>
              <a:prstGeom prst="rect">
                <a:avLst/>
              </a:prstGeom>
              <a:effectLst>
                <a:glow rad="228600">
                  <a:schemeClr val="accent6">
                    <a:satMod val="175000"/>
                    <a:alpha val="40000"/>
                  </a:schemeClr>
                </a:glow>
              </a:effectLst>
            </p:spPr>
          </p:pic>
          <p:pic>
            <p:nvPicPr>
              <p:cNvPr id="22" name="Picture 21">
                <a:extLst>
                  <a:ext uri="{FF2B5EF4-FFF2-40B4-BE49-F238E27FC236}">
                    <a16:creationId xmlns:a16="http://schemas.microsoft.com/office/drawing/2014/main" id="{C539C660-72AB-4C86-ACC6-9095A840426A}"/>
                  </a:ext>
                </a:extLst>
              </p:cNvPr>
              <p:cNvPicPr>
                <a:picLocks noChangeAspect="1"/>
              </p:cNvPicPr>
              <p:nvPr/>
            </p:nvPicPr>
            <p:blipFill rotWithShape="1">
              <a:blip r:embed="rId3">
                <a:duotone>
                  <a:prstClr val="black"/>
                  <a:schemeClr val="tx2">
                    <a:tint val="45000"/>
                    <a:satMod val="400000"/>
                  </a:schemeClr>
                </a:duotone>
              </a:blip>
              <a:srcRect l="50431" t="85160" r="39253" b="1300"/>
              <a:stretch/>
            </p:blipFill>
            <p:spPr>
              <a:xfrm>
                <a:off x="7153685" y="4855638"/>
                <a:ext cx="1419907" cy="1395711"/>
              </a:xfrm>
              <a:prstGeom prst="rect">
                <a:avLst/>
              </a:prstGeom>
            </p:spPr>
          </p:pic>
          <p:pic>
            <p:nvPicPr>
              <p:cNvPr id="23" name="Picture 22">
                <a:extLst>
                  <a:ext uri="{FF2B5EF4-FFF2-40B4-BE49-F238E27FC236}">
                    <a16:creationId xmlns:a16="http://schemas.microsoft.com/office/drawing/2014/main" id="{4D36B3C0-58B8-4E67-8F07-E56977AA5540}"/>
                  </a:ext>
                </a:extLst>
              </p:cNvPr>
              <p:cNvPicPr>
                <a:picLocks noChangeAspect="1"/>
              </p:cNvPicPr>
              <p:nvPr/>
            </p:nvPicPr>
            <p:blipFill rotWithShape="1">
              <a:blip r:embed="rId3">
                <a:duotone>
                  <a:prstClr val="black"/>
                  <a:schemeClr val="tx2">
                    <a:tint val="45000"/>
                    <a:satMod val="400000"/>
                  </a:schemeClr>
                </a:duotone>
              </a:blip>
              <a:srcRect l="66989" t="85093" r="22695" b="1367"/>
              <a:stretch/>
            </p:blipFill>
            <p:spPr>
              <a:xfrm>
                <a:off x="8929347" y="4855638"/>
                <a:ext cx="1419907" cy="1395711"/>
              </a:xfrm>
              <a:prstGeom prst="rect">
                <a:avLst/>
              </a:prstGeom>
            </p:spPr>
          </p:pic>
        </p:grpSp>
      </p:grpSp>
    </p:spTree>
    <p:extLst>
      <p:ext uri="{BB962C8B-B14F-4D97-AF65-F5344CB8AC3E}">
        <p14:creationId xmlns:p14="http://schemas.microsoft.com/office/powerpoint/2010/main" val="33390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F6285F2C2EA9428879B1BF0DE85605" ma:contentTypeVersion="18" ma:contentTypeDescription="Create a new document." ma:contentTypeScope="" ma:versionID="44daf97fc441ca1411ff4c6a94635f0e">
  <xsd:schema xmlns:xsd="http://www.w3.org/2001/XMLSchema" xmlns:xs="http://www.w3.org/2001/XMLSchema" xmlns:p="http://schemas.microsoft.com/office/2006/metadata/properties" xmlns:ns3="63e7bc52-aa35-459d-af03-194eb9d83de3" xmlns:ns4="a2a9320c-8a69-435c-a29f-2387cf8d1c76" targetNamespace="http://schemas.microsoft.com/office/2006/metadata/properties" ma:root="true" ma:fieldsID="92ea44b100ced5f5220f2fc2c4955a2b" ns3:_="" ns4:_="">
    <xsd:import namespace="63e7bc52-aa35-459d-af03-194eb9d83de3"/>
    <xsd:import namespace="a2a9320c-8a69-435c-a29f-2387cf8d1c7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SearchProperties" minOccurs="0"/>
                <xsd:element ref="ns4:_activity" minOccurs="0"/>
                <xsd:element ref="ns4:MediaServiceObjectDetectorVersions" minOccurs="0"/>
                <xsd:element ref="ns4:MediaServiceSystemTag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e7bc52-aa35-459d-af03-194eb9d83de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2a9320c-8a69-435c-a29f-2387cf8d1c76"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descriptio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Location" ma:index="25" nillable="true" ma:displayName="Location" ma:descrip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a2a9320c-8a69-435c-a29f-2387cf8d1c7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3F2C5C-336F-4D8A-9145-2E621FC3BD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e7bc52-aa35-459d-af03-194eb9d83de3"/>
    <ds:schemaRef ds:uri="a2a9320c-8a69-435c-a29f-2387cf8d1c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A906E6-9BD4-4DF8-8144-1289E31986F8}">
  <ds:schemaRefs>
    <ds:schemaRef ds:uri="63e7bc52-aa35-459d-af03-194eb9d83de3"/>
    <ds:schemaRef ds:uri="http://schemas.microsoft.com/office/2006/metadata/properties"/>
    <ds:schemaRef ds:uri="http://schemas.microsoft.com/office/2006/documentManagement/types"/>
    <ds:schemaRef ds:uri="http://purl.org/dc/dcmitype/"/>
    <ds:schemaRef ds:uri="http://purl.org/dc/elements/1.1/"/>
    <ds:schemaRef ds:uri="http://schemas.openxmlformats.org/package/2006/metadata/core-properties"/>
    <ds:schemaRef ds:uri="http://purl.org/dc/terms/"/>
    <ds:schemaRef ds:uri="http://schemas.microsoft.com/office/infopath/2007/PartnerControls"/>
    <ds:schemaRef ds:uri="a2a9320c-8a69-435c-a29f-2387cf8d1c76"/>
    <ds:schemaRef ds:uri="http://www.w3.org/XML/1998/namespace"/>
  </ds:schemaRefs>
</ds:datastoreItem>
</file>

<file path=customXml/itemProps3.xml><?xml version="1.0" encoding="utf-8"?>
<ds:datastoreItem xmlns:ds="http://schemas.openxmlformats.org/officeDocument/2006/customXml" ds:itemID="{D21A3C39-8C97-4B49-9509-CC36A9B446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109</TotalTime>
  <Words>1421</Words>
  <Application>Microsoft Office PowerPoint</Application>
  <PresentationFormat>Widescreen</PresentationFormat>
  <Paragraphs>108</Paragraphs>
  <Slides>18</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Honest AI:  Challenges, Opportunities and Reckonings with Generative AI</vt:lpstr>
      <vt:lpstr>Your discipline and AI</vt:lpstr>
      <vt:lpstr>What is AI?</vt:lpstr>
      <vt:lpstr>Why use AI?</vt:lpstr>
      <vt:lpstr>Our responsibilities</vt:lpstr>
      <vt:lpstr>Being “GenAI positive”</vt:lpstr>
      <vt:lpstr>It’s not that bad though, right?</vt:lpstr>
      <vt:lpstr>SDGs</vt:lpstr>
      <vt:lpstr>SDGs</vt:lpstr>
      <vt:lpstr>Quality Education</vt:lpstr>
      <vt:lpstr>Equality</vt:lpstr>
      <vt:lpstr>Well-being and exploitation</vt:lpstr>
      <vt:lpstr>Copyright, consent and industry</vt:lpstr>
      <vt:lpstr>Oh, and another thing…</vt:lpstr>
      <vt:lpstr>Environmental Impact </vt:lpstr>
      <vt:lpstr>However…</vt:lpstr>
      <vt:lpstr>However…</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Cameron Edmond</dc:creator>
  <cp:lastModifiedBy>Dr Cameron Edmond</cp:lastModifiedBy>
  <cp:revision>10</cp:revision>
  <dcterms:created xsi:type="dcterms:W3CDTF">2024-08-15T00:22:36Z</dcterms:created>
  <dcterms:modified xsi:type="dcterms:W3CDTF">2024-12-13T04:30:23Z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0x0101000EF6285F2C2EA9428879B1BF0DE85605</vt:lpwstr>
  </property>
</Properties>
</file>